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482" r:id="rId4"/>
    <p:sldId id="501" r:id="rId5"/>
    <p:sldId id="499" r:id="rId6"/>
    <p:sldId id="301" r:id="rId7"/>
    <p:sldId id="483" r:id="rId8"/>
    <p:sldId id="500" r:id="rId9"/>
    <p:sldId id="489" r:id="rId10"/>
    <p:sldId id="481" r:id="rId11"/>
    <p:sldId id="488" r:id="rId12"/>
    <p:sldId id="502" r:id="rId13"/>
    <p:sldId id="491" r:id="rId14"/>
    <p:sldId id="492" r:id="rId15"/>
    <p:sldId id="484" r:id="rId16"/>
    <p:sldId id="485" r:id="rId17"/>
    <p:sldId id="493" r:id="rId18"/>
    <p:sldId id="494" r:id="rId19"/>
    <p:sldId id="495" r:id="rId20"/>
    <p:sldId id="503" r:id="rId21"/>
    <p:sldId id="496" r:id="rId22"/>
    <p:sldId id="497" r:id="rId23"/>
    <p:sldId id="498" r:id="rId24"/>
    <p:sldId id="504" r:id="rId25"/>
    <p:sldId id="505" r:id="rId26"/>
    <p:sldId id="506" r:id="rId27"/>
    <p:sldId id="507" r:id="rId28"/>
    <p:sldId id="508" r:id="rId29"/>
    <p:sldId id="509" r:id="rId30"/>
    <p:sldId id="510" r:id="rId31"/>
    <p:sldId id="511" r:id="rId32"/>
    <p:sldId id="512" r:id="rId33"/>
    <p:sldId id="513" r:id="rId34"/>
    <p:sldId id="514" r:id="rId35"/>
    <p:sldId id="515" r:id="rId36"/>
    <p:sldId id="524" r:id="rId37"/>
    <p:sldId id="523" r:id="rId38"/>
    <p:sldId id="516" r:id="rId39"/>
    <p:sldId id="486" r:id="rId40"/>
    <p:sldId id="487" r:id="rId41"/>
    <p:sldId id="517" r:id="rId42"/>
    <p:sldId id="519" r:id="rId43"/>
    <p:sldId id="518" r:id="rId44"/>
    <p:sldId id="520" r:id="rId45"/>
    <p:sldId id="261" r:id="rId4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FFFFF"/>
    <a:srgbClr val="00CC66"/>
    <a:srgbClr val="6666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08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A1E8AD-9B02-47D0-972F-44B93461C2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8A88BF0-9395-4B97-8A06-4C18510334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4FA416-B730-408C-BBA3-5F0379A0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BCD07-DC4B-4464-8411-F4B2F65F513A}" type="datetimeFigureOut">
              <a:rPr lang="es-CO" smtClean="0"/>
              <a:t>22/04/2019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2653F9-E5AB-4FC1-B61B-FF1D20E7C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BB605E-67A8-4419-934C-6500D9447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76A6-ACF2-4FCB-8C51-A1795FCFCD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93952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65DCDA-AAE0-4FD4-9D86-9F19D1907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FB303F4-EF83-4854-803F-08CC948887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A202EA-F7C7-4D1A-99DF-17EEE19B6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BCD07-DC4B-4464-8411-F4B2F65F513A}" type="datetimeFigureOut">
              <a:rPr lang="es-CO" smtClean="0"/>
              <a:t>22/04/2019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4E9740-C3B4-48AB-B703-9F36E1983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667B79-2FD2-4883-B5E3-CB2FED3C1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76A6-ACF2-4FCB-8C51-A1795FCFCD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61669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9C1E16A-54EE-4E57-8CBB-7B748D31FE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2C25FE1-08B1-449E-8EEA-C0CAFCCB2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F033B5-5A0C-47C6-8F29-32EA84F0F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BCD07-DC4B-4464-8411-F4B2F65F513A}" type="datetimeFigureOut">
              <a:rPr lang="es-CO" smtClean="0"/>
              <a:t>22/04/2019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308BAF-CC9F-40A1-8635-F81DD9AA3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04EDF7-E2A6-4213-A80F-634E790A8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76A6-ACF2-4FCB-8C51-A1795FCFCD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48650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BD32B9-FB1D-47B0-9848-473A253F2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E83411C-DC43-402A-B1D0-B2D804D63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D101E3-50DE-41FF-A761-E14CDCF03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BCD07-DC4B-4464-8411-F4B2F65F513A}" type="datetimeFigureOut">
              <a:rPr lang="es-CO" smtClean="0"/>
              <a:t>22/04/2019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776D7D-F95D-4C86-84E1-FF0658120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040AE8-ED00-4F99-8DE4-C154D6B96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76A6-ACF2-4FCB-8C51-A1795FCFCD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20247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4F9BD1-0854-4B19-91FF-B189383B2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75F8833-AE0E-416E-B288-D4BE14BA8F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A45F67-C253-4230-80C9-2122410C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BCD07-DC4B-4464-8411-F4B2F65F513A}" type="datetimeFigureOut">
              <a:rPr lang="es-CO" smtClean="0"/>
              <a:t>22/04/2019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A0D1F-5687-4E03-9B0B-05DE2EFC7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9C1348-6353-4896-BC63-4A5982E4E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76A6-ACF2-4FCB-8C51-A1795FCFCD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39590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D0BB28-6D69-4C8D-8719-809C7D342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7716CC-2DD0-4229-BA2B-033B823D07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10EAAC5-7807-44E3-B20F-C700BD32B6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5FB2872-3853-4649-8230-2D115685D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BCD07-DC4B-4464-8411-F4B2F65F513A}" type="datetimeFigureOut">
              <a:rPr lang="es-CO" smtClean="0"/>
              <a:t>22/04/2019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30A14DB-6716-4A8A-977B-7F5804121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487E2BB-CB12-4567-9D3B-B6560CE13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76A6-ACF2-4FCB-8C51-A1795FCFCD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2873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A01949-E70D-4816-897A-7E6B0D7B0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61AD31F-1433-436F-AB7E-9DFC7D509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4B0E605-0CA9-4C24-98AD-334209651E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5999C4C-C05A-44B5-A534-C35DBEEB03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6177A00-F100-41AD-94F9-B2AA9AECCC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BCB675C-9D81-463C-92D3-BABEFAE4A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BCD07-DC4B-4464-8411-F4B2F65F513A}" type="datetimeFigureOut">
              <a:rPr lang="es-CO" smtClean="0"/>
              <a:t>22/04/2019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61292A2-C55E-427F-BC53-5E4DF6C88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B2BA46A-3275-437C-896E-8405EB726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76A6-ACF2-4FCB-8C51-A1795FCFCD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85180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889B50-44D4-4672-9517-C654F88F7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0C4427A-0D93-4337-983B-00BBFE84A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BCD07-DC4B-4464-8411-F4B2F65F513A}" type="datetimeFigureOut">
              <a:rPr lang="es-CO" smtClean="0"/>
              <a:t>22/04/2019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81F2CFC-0F6F-4CD5-8A5A-8F033693C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0E9F02B-1C1F-4F70-A1DD-8D11F4B11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76A6-ACF2-4FCB-8C51-A1795FCFCD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07415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90AA081-1E86-4396-AA0F-1B7DBD4FB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BCD07-DC4B-4464-8411-F4B2F65F513A}" type="datetimeFigureOut">
              <a:rPr lang="es-CO" smtClean="0"/>
              <a:t>22/04/2019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BD60A5D-2A79-4A70-BB05-13CE6858B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E398925-DF71-41B2-989C-8F79DEFA5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76A6-ACF2-4FCB-8C51-A1795FCFCD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46549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03013C-577E-4E77-B203-7A37B47C8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207BDB-BF69-437E-B304-A2A0339C4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0B2E44-0E4A-47C8-A7ED-B6C202893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7328520-CA53-4930-BB3E-2CD04B621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BCD07-DC4B-4464-8411-F4B2F65F513A}" type="datetimeFigureOut">
              <a:rPr lang="es-CO" smtClean="0"/>
              <a:t>22/04/2019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459BCE-FC3F-4919-A023-A14D52285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E34BC7D-4C53-4ED7-B126-EEE5F2DBD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76A6-ACF2-4FCB-8C51-A1795FCFCD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7539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C52805-554C-4725-AC48-20136E8B8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19ECB7C-9588-464F-9FE9-997AE46CB4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1138F66-B07A-40FC-91C4-B2EE4CCB30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263DAA3-D212-4F49-8938-71CC9F391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BCD07-DC4B-4464-8411-F4B2F65F513A}" type="datetimeFigureOut">
              <a:rPr lang="es-CO" smtClean="0"/>
              <a:t>22/04/2019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6A64C0-0090-41E2-8402-D71EECAF8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42AC6C-D068-431B-8336-E6C31B175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176A6-ACF2-4FCB-8C51-A1795FCFCD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11990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D69691C-5C07-45E3-84AF-5338A4CB0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B715B0-8F68-4B7F-AAF6-4E77378C3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882ED1-FFCE-49FB-907A-EDE4C974FA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BCD07-DC4B-4464-8411-F4B2F65F513A}" type="datetimeFigureOut">
              <a:rPr lang="es-CO" smtClean="0"/>
              <a:t>22/04/2019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4C42A5-BB22-4335-B9A3-AA1B7E78A9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BCC3E4-0531-498A-8ED1-AB47BE6C9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176A6-ACF2-4FCB-8C51-A1795FCFCD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69297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5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5.jpeg"/><Relationship Id="rId4" Type="http://schemas.openxmlformats.org/officeDocument/2006/relationships/image" Target="../media/image21.jpeg"/><Relationship Id="rId9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5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2.jpeg"/><Relationship Id="rId7" Type="http://schemas.openxmlformats.org/officeDocument/2006/relationships/image" Target="../media/image39.jpeg"/><Relationship Id="rId12" Type="http://schemas.openxmlformats.org/officeDocument/2006/relationships/image" Target="../media/image41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11" Type="http://schemas.openxmlformats.org/officeDocument/2006/relationships/image" Target="../media/image36.jpeg"/><Relationship Id="rId5" Type="http://schemas.openxmlformats.org/officeDocument/2006/relationships/image" Target="../media/image37.JPG"/><Relationship Id="rId10" Type="http://schemas.openxmlformats.org/officeDocument/2006/relationships/image" Target="../media/image35.jpeg"/><Relationship Id="rId4" Type="http://schemas.openxmlformats.org/officeDocument/2006/relationships/image" Target="../media/image33.jpeg"/><Relationship Id="rId9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05C99F4-1152-4EBA-B574-EC6574ABC3D1}"/>
              </a:ext>
            </a:extLst>
          </p:cNvPr>
          <p:cNvSpPr/>
          <p:nvPr/>
        </p:nvSpPr>
        <p:spPr>
          <a:xfrm>
            <a:off x="0" y="0"/>
            <a:ext cx="12192000" cy="79577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6">
            <a:extLst>
              <a:ext uri="{FF2B5EF4-FFF2-40B4-BE49-F238E27FC236}">
                <a16:creationId xmlns:a16="http://schemas.microsoft.com/office/drawing/2014/main" id="{1CBD278F-A050-4FF6-B23A-DE7574914C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923">
            <a:off x="4281707" y="1947723"/>
            <a:ext cx="3628583" cy="483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84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D8DBD80-6842-49F2-AB7B-28944B5EB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FBEADDE-BF9F-483B-A526-3BDB5FF68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1" y="155261"/>
            <a:ext cx="3187944" cy="95089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A0F48AA-6B80-4BFA-A41C-6B3718DF2E53}"/>
              </a:ext>
            </a:extLst>
          </p:cNvPr>
          <p:cNvSpPr txBox="1"/>
          <p:nvPr/>
        </p:nvSpPr>
        <p:spPr>
          <a:xfrm>
            <a:off x="7994512" y="501485"/>
            <a:ext cx="2852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Objetivos Estratégicos </a:t>
            </a:r>
            <a:r>
              <a:rPr lang="pt-B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Programa Internacional</a:t>
            </a:r>
            <a:endParaRPr lang="es-CO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123F6AE-D727-44D9-9DCA-9ED9503753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65" y="1810573"/>
            <a:ext cx="2374635" cy="335896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425B6F8-64F1-495D-9D37-5E9297A9A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392" y="1810572"/>
            <a:ext cx="2374635" cy="3358959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2484F5EA-67D9-4E17-973D-6FB7088810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419" y="1810571"/>
            <a:ext cx="2374635" cy="3358960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06A4FCFF-1DD6-4E3F-A920-76A9B275DBBD}"/>
              </a:ext>
            </a:extLst>
          </p:cNvPr>
          <p:cNvSpPr txBox="1"/>
          <p:nvPr/>
        </p:nvSpPr>
        <p:spPr>
          <a:xfrm>
            <a:off x="440365" y="5348699"/>
            <a:ext cx="23746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Estratégico 1: </a:t>
            </a:r>
            <a:r>
              <a:rPr lang="es-CO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Promoviendo una cultura de paz</a:t>
            </a:r>
            <a:endParaRPr lang="es-CO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881FCCFD-4C70-4C64-AF2B-97ED31A2544C}"/>
              </a:ext>
            </a:extLst>
          </p:cNvPr>
          <p:cNvSpPr txBox="1"/>
          <p:nvPr/>
        </p:nvSpPr>
        <p:spPr>
          <a:xfrm>
            <a:off x="3467391" y="5348699"/>
            <a:ext cx="237463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Estratégico 2: </a:t>
            </a:r>
            <a:r>
              <a:rPr lang="es-CO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Mejorando la atención psicosocial y educativa para niñas, niños, adolescentes y jóvenes desplazados forzosamente</a:t>
            </a:r>
            <a:endParaRPr lang="es-CO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EDCFE307-A334-4782-98D3-7696E2CDCF13}"/>
              </a:ext>
            </a:extLst>
          </p:cNvPr>
          <p:cNvSpPr txBox="1"/>
          <p:nvPr/>
        </p:nvSpPr>
        <p:spPr>
          <a:xfrm>
            <a:off x="6507878" y="5342005"/>
            <a:ext cx="2374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Estratégico 3: </a:t>
            </a:r>
            <a:r>
              <a:rPr lang="es-CO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Promoviendo el derecho de la niñez y adolescencia a un ambiente sano y sostenible</a:t>
            </a:r>
            <a:endParaRPr lang="es-CO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5E03D7F1-FBF3-4B2A-8FCA-C0C09ECCDE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82755" y="-184638"/>
            <a:ext cx="709246" cy="771544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53BC622-ABE7-4AB3-8606-41D0B6ECC038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632" y="286687"/>
            <a:ext cx="956107" cy="135292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CDD0E42-E029-47FD-9BC0-90E5993E96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446" y="1810571"/>
            <a:ext cx="2374635" cy="3358959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3A852AA1-57E4-4E4A-8D27-771B04FE7A58}"/>
              </a:ext>
            </a:extLst>
          </p:cNvPr>
          <p:cNvSpPr txBox="1"/>
          <p:nvPr/>
        </p:nvSpPr>
        <p:spPr>
          <a:xfrm>
            <a:off x="9529104" y="5342800"/>
            <a:ext cx="23746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Estratégico 4: </a:t>
            </a:r>
            <a:r>
              <a:rPr lang="es-CO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Luchando contra las violaciones de derechos basadas en género</a:t>
            </a:r>
          </a:p>
        </p:txBody>
      </p:sp>
    </p:spTree>
    <p:extLst>
      <p:ext uri="{BB962C8B-B14F-4D97-AF65-F5344CB8AC3E}">
        <p14:creationId xmlns:p14="http://schemas.microsoft.com/office/powerpoint/2010/main" val="581100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D8DBD80-6842-49F2-AB7B-28944B5EB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FBEADDE-BF9F-483B-A526-3BDB5FF68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1" y="155261"/>
            <a:ext cx="3187944" cy="95089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A0F48AA-6B80-4BFA-A41C-6B3718DF2E53}"/>
              </a:ext>
            </a:extLst>
          </p:cNvPr>
          <p:cNvSpPr txBox="1"/>
          <p:nvPr/>
        </p:nvSpPr>
        <p:spPr>
          <a:xfrm>
            <a:off x="7994512" y="501485"/>
            <a:ext cx="2852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Objetivos Estratégicos </a:t>
            </a:r>
            <a:r>
              <a:rPr lang="pt-B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Programa Internacional</a:t>
            </a:r>
            <a:endParaRPr lang="es-CO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881FCCFD-4C70-4C64-AF2B-97ED31A2544C}"/>
              </a:ext>
            </a:extLst>
          </p:cNvPr>
          <p:cNvSpPr txBox="1"/>
          <p:nvPr/>
        </p:nvSpPr>
        <p:spPr>
          <a:xfrm>
            <a:off x="3467391" y="5348699"/>
            <a:ext cx="2374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Tema Focal:</a:t>
            </a:r>
          </a:p>
          <a:p>
            <a:pPr algn="ctr"/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Alternativa al Desarrollo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EDCFE307-A334-4782-98D3-7696E2CDCF13}"/>
              </a:ext>
            </a:extLst>
          </p:cNvPr>
          <p:cNvSpPr txBox="1"/>
          <p:nvPr/>
        </p:nvSpPr>
        <p:spPr>
          <a:xfrm>
            <a:off x="6507878" y="5342005"/>
            <a:ext cx="23746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Campaña Conjunta: Promoviendo los derechos ambientales de la niñez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2955335-2859-4BEE-AF26-02A4CDA208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627" y="1810572"/>
            <a:ext cx="2374635" cy="335896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13FCADA-3044-4AA0-9B61-9AFB97972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2755" y="-184638"/>
            <a:ext cx="709246" cy="77154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C58EB78-1CB2-4359-AF16-39825FFAA5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418" y="1810571"/>
            <a:ext cx="2374635" cy="335896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53BC622-ABE7-4AB3-8606-41D0B6ECC03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632" y="286687"/>
            <a:ext cx="956107" cy="135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92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D8DBD80-6842-49F2-AB7B-28944B5EB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FBEADDE-BF9F-483B-A526-3BDB5FF68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1" y="155261"/>
            <a:ext cx="3187944" cy="95089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2CE511A-E9AA-4717-9F0B-D55EDF4B7281}"/>
              </a:ext>
            </a:extLst>
          </p:cNvPr>
          <p:cNvSpPr txBox="1"/>
          <p:nvPr/>
        </p:nvSpPr>
        <p:spPr>
          <a:xfrm>
            <a:off x="345475" y="1723704"/>
            <a:ext cx="1100539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Hilos </a:t>
            </a:r>
            <a:r>
              <a:rPr lang="pt-BR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Conductores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2019:</a:t>
            </a:r>
          </a:p>
          <a:p>
            <a:endParaRPr lang="pt-B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nuevos Objetivos Estratégicos de terre des hommes (tuto)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enfoques temáticos de la ORLA </a:t>
            </a:r>
            <a:r>
              <a:rPr lang="es-CO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(Mila/tuto)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Ejes de la Estrategia Regional (tuto)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años de la CDN (Mila, William)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 Mundial de Jugar – SMJ (Bruna)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Mesas temáticas: articulación temática en proyectos Kofi, en los programas y en la región (Mila/Josi)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s-CO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FridaysForFuture</a:t>
            </a: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(Lilian/Ana Sofia)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Campaña Derechos Ecológicos (Mila)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Alternativas al Desarrollo (tuto)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CO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2618F00-9A11-4669-9EA7-FCC3965C0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2755" y="-184638"/>
            <a:ext cx="709246" cy="771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11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D8DBD80-6842-49F2-AB7B-28944B5EB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FBEADDE-BF9F-483B-A526-3BDB5FF68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1" y="155261"/>
            <a:ext cx="3187944" cy="95089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3A8BB90-DC87-4AA7-8FBF-51AFF47E21A8}"/>
              </a:ext>
            </a:extLst>
          </p:cNvPr>
          <p:cNvSpPr txBox="1"/>
          <p:nvPr/>
        </p:nvSpPr>
        <p:spPr>
          <a:xfrm>
            <a:off x="188622" y="1640243"/>
            <a:ext cx="2852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</a:t>
            </a: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miradas</a:t>
            </a:r>
            <a:endParaRPr lang="es-CO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F5A1F05-3345-4057-A9E1-1648A0DCA56B}"/>
              </a:ext>
            </a:extLst>
          </p:cNvPr>
          <p:cNvSpPr txBox="1"/>
          <p:nvPr/>
        </p:nvSpPr>
        <p:spPr>
          <a:xfrm>
            <a:off x="5566010" y="1619429"/>
            <a:ext cx="2852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horizonte</a:t>
            </a:r>
            <a:endParaRPr lang="es-CO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5946F64-0839-4616-8CE4-0DAAE411DE3A}"/>
              </a:ext>
            </a:extLst>
          </p:cNvPr>
          <p:cNvSpPr txBox="1"/>
          <p:nvPr/>
        </p:nvSpPr>
        <p:spPr>
          <a:xfrm>
            <a:off x="2849460" y="1644633"/>
            <a:ext cx="2852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pt-B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camino</a:t>
            </a:r>
            <a:endParaRPr lang="es-CO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6B531379-4EFE-4BB5-80D2-E316AB2BDC6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40" y="2009575"/>
            <a:ext cx="2374635" cy="3358859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4023DFF1-F5E4-46D5-818A-244834F077F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491" y="2009575"/>
            <a:ext cx="2374635" cy="3358935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5E7F052E-5D06-4447-B01C-01CBA27B5A6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58" y="2023208"/>
            <a:ext cx="2374318" cy="3359749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3E1B544C-2C79-44AB-8842-9052172D1DE6}"/>
              </a:ext>
            </a:extLst>
          </p:cNvPr>
          <p:cNvSpPr txBox="1"/>
          <p:nvPr/>
        </p:nvSpPr>
        <p:spPr>
          <a:xfrm>
            <a:off x="190020" y="5550915"/>
            <a:ext cx="2852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Enfoques temáticos</a:t>
            </a:r>
            <a:endParaRPr lang="es-CO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2874CAE5-FF9D-4987-B47F-8DB19AF59138}"/>
              </a:ext>
            </a:extLst>
          </p:cNvPr>
          <p:cNvSpPr txBox="1"/>
          <p:nvPr/>
        </p:nvSpPr>
        <p:spPr>
          <a:xfrm>
            <a:off x="5567408" y="5530101"/>
            <a:ext cx="2852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Objetivos Estratégicos </a:t>
            </a:r>
            <a:r>
              <a:rPr lang="pt-B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Programa Internacional</a:t>
            </a:r>
            <a:endParaRPr lang="es-CO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338EAB9A-E490-4D35-B192-FABFBC30AE65}"/>
              </a:ext>
            </a:extLst>
          </p:cNvPr>
          <p:cNvSpPr txBox="1"/>
          <p:nvPr/>
        </p:nvSpPr>
        <p:spPr>
          <a:xfrm>
            <a:off x="2850858" y="5555305"/>
            <a:ext cx="2852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Estratégias de </a:t>
            </a:r>
            <a:r>
              <a:rPr lang="pt-B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cuatro</a:t>
            </a: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Programas </a:t>
            </a:r>
            <a:b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de </a:t>
            </a:r>
            <a:r>
              <a:rPr lang="pt-B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Región</a:t>
            </a:r>
            <a:endParaRPr lang="es-CO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55939F1-690B-405A-8F03-42DDEE5023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82755" y="-184638"/>
            <a:ext cx="709246" cy="771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55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D8DBD80-6842-49F2-AB7B-28944B5EB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FBEADDE-BF9F-483B-A526-3BDB5FF68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1" y="155261"/>
            <a:ext cx="3187944" cy="95089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3A8BB90-DC87-4AA7-8FBF-51AFF47E21A8}"/>
              </a:ext>
            </a:extLst>
          </p:cNvPr>
          <p:cNvSpPr txBox="1"/>
          <p:nvPr/>
        </p:nvSpPr>
        <p:spPr>
          <a:xfrm>
            <a:off x="188622" y="1640243"/>
            <a:ext cx="2852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</a:t>
            </a: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miradas</a:t>
            </a:r>
            <a:endParaRPr lang="es-CO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6B531379-4EFE-4BB5-80D2-E316AB2BDC6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40" y="2009575"/>
            <a:ext cx="2374635" cy="3358859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3E1B544C-2C79-44AB-8842-9052172D1DE6}"/>
              </a:ext>
            </a:extLst>
          </p:cNvPr>
          <p:cNvSpPr txBox="1"/>
          <p:nvPr/>
        </p:nvSpPr>
        <p:spPr>
          <a:xfrm>
            <a:off x="190020" y="5550915"/>
            <a:ext cx="2852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Enfoques temáticos</a:t>
            </a:r>
            <a:endParaRPr lang="es-CO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C9D7A7A-3EE5-41D2-9675-EBDCA13EE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2755" y="-184638"/>
            <a:ext cx="709246" cy="771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584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D8DBD80-6842-49F2-AB7B-28944B5EB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FBEADDE-BF9F-483B-A526-3BDB5FF68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1" y="155261"/>
            <a:ext cx="3187944" cy="95089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3D3557F-2BDA-42A4-A43F-403C3FD7F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482" y="1305122"/>
            <a:ext cx="5213924" cy="520758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6325364-6D25-428E-AE61-2A786753D1FF}"/>
              </a:ext>
            </a:extLst>
          </p:cNvPr>
          <p:cNvSpPr txBox="1"/>
          <p:nvPr/>
        </p:nvSpPr>
        <p:spPr>
          <a:xfrm>
            <a:off x="8061574" y="582120"/>
            <a:ext cx="2852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Enfoques temáticos desde </a:t>
            </a:r>
            <a:r>
              <a:rPr lang="pt-B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ORLA</a:t>
            </a:r>
            <a:endParaRPr lang="es-CO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D493F93-F899-4AD4-B0B0-8A1F124656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2755" y="-184638"/>
            <a:ext cx="709246" cy="771544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01D825B-ABB9-49DF-BBAA-E98FB648AF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622" y="286687"/>
            <a:ext cx="956459" cy="1352927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65A5D05F-D5B4-425E-8260-356740CC5024}"/>
              </a:ext>
            </a:extLst>
          </p:cNvPr>
          <p:cNvSpPr/>
          <p:nvPr/>
        </p:nvSpPr>
        <p:spPr>
          <a:xfrm>
            <a:off x="3771900" y="1639614"/>
            <a:ext cx="457200" cy="5232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07942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D8DBD80-6842-49F2-AB7B-28944B5EB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FBEADDE-BF9F-483B-A526-3BDB5FF68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1" y="155261"/>
            <a:ext cx="3187944" cy="95089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C687B62-8B22-4FF1-AF49-8F166A925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482" y="1306514"/>
            <a:ext cx="5218909" cy="521890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35AEAF8-8161-49BA-B7AA-43CE6D8ADC7A}"/>
              </a:ext>
            </a:extLst>
          </p:cNvPr>
          <p:cNvSpPr txBox="1"/>
          <p:nvPr/>
        </p:nvSpPr>
        <p:spPr>
          <a:xfrm>
            <a:off x="8061574" y="582120"/>
            <a:ext cx="2852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Enfoques temáticos desde </a:t>
            </a:r>
            <a:r>
              <a:rPr lang="pt-B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ORLA</a:t>
            </a:r>
            <a:endParaRPr lang="es-CO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60CC7C1-94A0-470F-9210-1E36EB77E4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2755" y="-184638"/>
            <a:ext cx="709246" cy="771544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F20BB06-1C49-4C42-987F-8AC29123A8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622" y="286687"/>
            <a:ext cx="956459" cy="1352927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2CA568A1-FC66-4AE6-8124-26BABC698030}"/>
              </a:ext>
            </a:extLst>
          </p:cNvPr>
          <p:cNvSpPr/>
          <p:nvPr/>
        </p:nvSpPr>
        <p:spPr>
          <a:xfrm rot="2726942">
            <a:off x="3666391" y="1586860"/>
            <a:ext cx="457200" cy="5232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70685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D8DBD80-6842-49F2-AB7B-28944B5EB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FBEADDE-BF9F-483B-A526-3BDB5FF68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1" y="155261"/>
            <a:ext cx="3187944" cy="95089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A0F48AA-6B80-4BFA-A41C-6B3718DF2E53}"/>
              </a:ext>
            </a:extLst>
          </p:cNvPr>
          <p:cNvSpPr txBox="1"/>
          <p:nvPr/>
        </p:nvSpPr>
        <p:spPr>
          <a:xfrm>
            <a:off x="8061574" y="582120"/>
            <a:ext cx="2852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Enfoques temáticos desde </a:t>
            </a:r>
            <a:r>
              <a:rPr lang="pt-B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ORLA</a:t>
            </a:r>
            <a:endParaRPr lang="es-CO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1" name="Imagen 100">
            <a:extLst>
              <a:ext uri="{FF2B5EF4-FFF2-40B4-BE49-F238E27FC236}">
                <a16:creationId xmlns:a16="http://schemas.microsoft.com/office/drawing/2014/main" id="{27A0BAE1-11EF-4A60-9A42-5A420D491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483" y="1293802"/>
            <a:ext cx="5212568" cy="5218909"/>
          </a:xfrm>
          <a:prstGeom prst="rect">
            <a:avLst/>
          </a:prstGeom>
        </p:spPr>
      </p:pic>
      <p:pic>
        <p:nvPicPr>
          <p:cNvPr id="104" name="Imagen 103">
            <a:extLst>
              <a:ext uri="{FF2B5EF4-FFF2-40B4-BE49-F238E27FC236}">
                <a16:creationId xmlns:a16="http://schemas.microsoft.com/office/drawing/2014/main" id="{4D3BB0AD-0B81-43DD-A4B7-F7AA544830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2755" y="-184638"/>
            <a:ext cx="709246" cy="771544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D61863A-0D5E-4470-B82A-7701F151DE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622" y="286687"/>
            <a:ext cx="956459" cy="1352927"/>
          </a:xfrm>
          <a:prstGeom prst="rect">
            <a:avLst/>
          </a:prstGeom>
        </p:spPr>
      </p:pic>
      <p:sp>
        <p:nvSpPr>
          <p:cNvPr id="105" name="Rectángulo 104">
            <a:extLst>
              <a:ext uri="{FF2B5EF4-FFF2-40B4-BE49-F238E27FC236}">
                <a16:creationId xmlns:a16="http://schemas.microsoft.com/office/drawing/2014/main" id="{FCA4FD8A-2621-489A-8701-CA15BAF4D6DD}"/>
              </a:ext>
            </a:extLst>
          </p:cNvPr>
          <p:cNvSpPr/>
          <p:nvPr/>
        </p:nvSpPr>
        <p:spPr>
          <a:xfrm rot="2655767">
            <a:off x="3719146" y="1578068"/>
            <a:ext cx="457200" cy="5232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42447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D8DBD80-6842-49F2-AB7B-28944B5EB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FBEADDE-BF9F-483B-A526-3BDB5FF68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1" y="155261"/>
            <a:ext cx="3187944" cy="95089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A0F48AA-6B80-4BFA-A41C-6B3718DF2E53}"/>
              </a:ext>
            </a:extLst>
          </p:cNvPr>
          <p:cNvSpPr txBox="1"/>
          <p:nvPr/>
        </p:nvSpPr>
        <p:spPr>
          <a:xfrm>
            <a:off x="8061574" y="582120"/>
            <a:ext cx="2852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Enfoques temáticos desde </a:t>
            </a:r>
            <a:r>
              <a:rPr lang="pt-B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ORLA</a:t>
            </a:r>
            <a:endParaRPr lang="es-CO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06A4FCFF-1DD6-4E3F-A920-76A9B275DBBD}"/>
              </a:ext>
            </a:extLst>
          </p:cNvPr>
          <p:cNvSpPr txBox="1"/>
          <p:nvPr/>
        </p:nvSpPr>
        <p:spPr>
          <a:xfrm>
            <a:off x="123849" y="5841064"/>
            <a:ext cx="2275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Enfoque de Derechos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D1050AC-BD6F-42E6-96A2-2BC67577ED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3" y="2302936"/>
            <a:ext cx="2305533" cy="326121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6F7E623-EE96-4303-AAF0-52D3EFE3AB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858" y="2302934"/>
            <a:ext cx="2305534" cy="326121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321B7E1-C38C-4949-A862-C8941C32AA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453" y="2302934"/>
            <a:ext cx="2305534" cy="326121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3ECA4EA-6C16-4B81-972B-760E6621E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221" y="2302934"/>
            <a:ext cx="2305534" cy="3261216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D18E2B65-0112-4FE6-959A-003A1CA18A66}"/>
              </a:ext>
            </a:extLst>
          </p:cNvPr>
          <p:cNvSpPr txBox="1"/>
          <p:nvPr/>
        </p:nvSpPr>
        <p:spPr>
          <a:xfrm>
            <a:off x="2518280" y="5844000"/>
            <a:ext cx="2275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Enfoque de Género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2B6D33F-EC26-489B-B524-CDDCB3916F0E}"/>
              </a:ext>
            </a:extLst>
          </p:cNvPr>
          <p:cNvSpPr txBox="1"/>
          <p:nvPr/>
        </p:nvSpPr>
        <p:spPr>
          <a:xfrm>
            <a:off x="4939091" y="5846936"/>
            <a:ext cx="2275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Enfoque Ecológico-Ambiental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59BF0D2-E0CF-4ED5-ABD1-129F58D11AF0}"/>
              </a:ext>
            </a:extLst>
          </p:cNvPr>
          <p:cNvSpPr txBox="1"/>
          <p:nvPr/>
        </p:nvSpPr>
        <p:spPr>
          <a:xfrm>
            <a:off x="7359902" y="5841080"/>
            <a:ext cx="2275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Enfoque Intercultural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5DD433EC-C850-4DD2-8BA7-171CD10DFA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82755" y="-184638"/>
            <a:ext cx="709246" cy="771544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D61863A-0D5E-4470-B82A-7701F151DE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622" y="286687"/>
            <a:ext cx="956459" cy="135292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2F802143-6513-42A0-BD6D-8FED1DF22F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74" y="2302936"/>
            <a:ext cx="2305533" cy="3261214"/>
          </a:xfrm>
          <a:prstGeom prst="rect">
            <a:avLst/>
          </a:prstGeom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295928EA-6789-492E-8F14-9337623C68BF}"/>
              </a:ext>
            </a:extLst>
          </p:cNvPr>
          <p:cNvSpPr txBox="1"/>
          <p:nvPr/>
        </p:nvSpPr>
        <p:spPr>
          <a:xfrm>
            <a:off x="9815887" y="5844016"/>
            <a:ext cx="2275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Enfoque Intergeneracional</a:t>
            </a:r>
          </a:p>
        </p:txBody>
      </p:sp>
    </p:spTree>
    <p:extLst>
      <p:ext uri="{BB962C8B-B14F-4D97-AF65-F5344CB8AC3E}">
        <p14:creationId xmlns:p14="http://schemas.microsoft.com/office/powerpoint/2010/main" val="1673445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6" grpId="0"/>
      <p:bldP spid="27" grpId="0"/>
      <p:bldP spid="33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D8DBD80-6842-49F2-AB7B-28944B5EB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FBEADDE-BF9F-483B-A526-3BDB5FF68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1" y="155261"/>
            <a:ext cx="3187944" cy="95089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A0F48AA-6B80-4BFA-A41C-6B3718DF2E53}"/>
              </a:ext>
            </a:extLst>
          </p:cNvPr>
          <p:cNvSpPr txBox="1"/>
          <p:nvPr/>
        </p:nvSpPr>
        <p:spPr>
          <a:xfrm>
            <a:off x="8061574" y="582120"/>
            <a:ext cx="2852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Enfoques temáticos desde </a:t>
            </a:r>
            <a:r>
              <a:rPr lang="pt-B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ORLA</a:t>
            </a:r>
            <a:endParaRPr lang="es-CO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6F7E623-EE96-4303-AAF0-52D3EFE3A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858" y="2302934"/>
            <a:ext cx="2305534" cy="3261216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D18E2B65-0112-4FE6-959A-003A1CA18A66}"/>
              </a:ext>
            </a:extLst>
          </p:cNvPr>
          <p:cNvSpPr txBox="1"/>
          <p:nvPr/>
        </p:nvSpPr>
        <p:spPr>
          <a:xfrm>
            <a:off x="2518280" y="5844000"/>
            <a:ext cx="22759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Enfoque de Género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43D851A2-3A40-4605-B2A7-F49969E4B0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2755" y="-184638"/>
            <a:ext cx="709246" cy="771544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D61863A-0D5E-4470-B82A-7701F151DE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622" y="286687"/>
            <a:ext cx="956459" cy="135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19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D8DBD80-6842-49F2-AB7B-28944B5EB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FBEADDE-BF9F-483B-A526-3BDB5FF68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1" y="155261"/>
            <a:ext cx="3187944" cy="95089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2AF64E7-9578-4E2E-B8E4-162DA275D9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794" y="0"/>
            <a:ext cx="5962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97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D8DBD80-6842-49F2-AB7B-28944B5EB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FBEADDE-BF9F-483B-A526-3BDB5FF68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1" y="155261"/>
            <a:ext cx="3187944" cy="95089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2CE511A-E9AA-4717-9F0B-D55EDF4B7281}"/>
              </a:ext>
            </a:extLst>
          </p:cNvPr>
          <p:cNvSpPr txBox="1"/>
          <p:nvPr/>
        </p:nvSpPr>
        <p:spPr>
          <a:xfrm>
            <a:off x="345475" y="1723704"/>
            <a:ext cx="1100539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Hilos </a:t>
            </a:r>
            <a:r>
              <a:rPr lang="pt-BR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Conductores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2019:</a:t>
            </a:r>
          </a:p>
          <a:p>
            <a:endParaRPr lang="pt-B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nuevos Objetivos Estratégicos de terre des hommes (tuto)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enfoques temáticos de la ORLA (Mila)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Ejes de la Estrategia Regional </a:t>
            </a:r>
            <a:r>
              <a:rPr lang="es-CO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(tuto)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años de la CDN (Mila, William)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 Mundial de Jugar – SMJ (Bruna)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Mesas temáticas: articulación temática en proyectos Kofi, en los programas y en la región (Mila/Josi)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s-CO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FridaysForFuture</a:t>
            </a: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(Lilian/Ana Sofia)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Campaña Derechos Ecológicos (Mila)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Alternativas al Desarrollo (tuto)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CO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2618F00-9A11-4669-9EA7-FCC3965C0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2755" y="-184638"/>
            <a:ext cx="709246" cy="771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75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D8DBD80-6842-49F2-AB7B-28944B5EB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FBEADDE-BF9F-483B-A526-3BDB5FF68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1" y="155261"/>
            <a:ext cx="3187944" cy="95089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3A8BB90-DC87-4AA7-8FBF-51AFF47E21A8}"/>
              </a:ext>
            </a:extLst>
          </p:cNvPr>
          <p:cNvSpPr txBox="1"/>
          <p:nvPr/>
        </p:nvSpPr>
        <p:spPr>
          <a:xfrm>
            <a:off x="188622" y="1640243"/>
            <a:ext cx="2852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</a:t>
            </a: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miradas</a:t>
            </a:r>
            <a:endParaRPr lang="es-CO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F5A1F05-3345-4057-A9E1-1648A0DCA56B}"/>
              </a:ext>
            </a:extLst>
          </p:cNvPr>
          <p:cNvSpPr txBox="1"/>
          <p:nvPr/>
        </p:nvSpPr>
        <p:spPr>
          <a:xfrm>
            <a:off x="5566010" y="1619429"/>
            <a:ext cx="2852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horizonte</a:t>
            </a:r>
            <a:endParaRPr lang="es-CO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5946F64-0839-4616-8CE4-0DAAE411DE3A}"/>
              </a:ext>
            </a:extLst>
          </p:cNvPr>
          <p:cNvSpPr txBox="1"/>
          <p:nvPr/>
        </p:nvSpPr>
        <p:spPr>
          <a:xfrm>
            <a:off x="2849460" y="1644633"/>
            <a:ext cx="2852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pt-B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camino</a:t>
            </a:r>
            <a:endParaRPr lang="es-CO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6B531379-4EFE-4BB5-80D2-E316AB2BDC6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40" y="2009575"/>
            <a:ext cx="2374635" cy="3358859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4023DFF1-F5E4-46D5-818A-244834F077F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491" y="2009575"/>
            <a:ext cx="2374635" cy="3358935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5E7F052E-5D06-4447-B01C-01CBA27B5A6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58" y="2023208"/>
            <a:ext cx="2374318" cy="3359749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3E1B544C-2C79-44AB-8842-9052172D1DE6}"/>
              </a:ext>
            </a:extLst>
          </p:cNvPr>
          <p:cNvSpPr txBox="1"/>
          <p:nvPr/>
        </p:nvSpPr>
        <p:spPr>
          <a:xfrm>
            <a:off x="190020" y="5550915"/>
            <a:ext cx="2852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Enfoques temáticos</a:t>
            </a:r>
            <a:endParaRPr lang="es-CO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2874CAE5-FF9D-4987-B47F-8DB19AF59138}"/>
              </a:ext>
            </a:extLst>
          </p:cNvPr>
          <p:cNvSpPr txBox="1"/>
          <p:nvPr/>
        </p:nvSpPr>
        <p:spPr>
          <a:xfrm>
            <a:off x="5567408" y="5530101"/>
            <a:ext cx="2852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Objetivos Estratégicos </a:t>
            </a:r>
            <a:r>
              <a:rPr lang="pt-B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Programa Internacional</a:t>
            </a:r>
            <a:endParaRPr lang="es-CO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338EAB9A-E490-4D35-B192-FABFBC30AE65}"/>
              </a:ext>
            </a:extLst>
          </p:cNvPr>
          <p:cNvSpPr txBox="1"/>
          <p:nvPr/>
        </p:nvSpPr>
        <p:spPr>
          <a:xfrm>
            <a:off x="2850858" y="5555305"/>
            <a:ext cx="2852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Estratégias de </a:t>
            </a:r>
            <a:r>
              <a:rPr lang="pt-B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cuatro</a:t>
            </a: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Programas </a:t>
            </a:r>
            <a:b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de </a:t>
            </a:r>
            <a:r>
              <a:rPr lang="pt-B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Región</a:t>
            </a:r>
            <a:endParaRPr lang="es-CO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6D813AEC-E7C4-4CE0-BABD-5120FB6740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82755" y="-184638"/>
            <a:ext cx="709246" cy="771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18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D8DBD80-6842-49F2-AB7B-28944B5EB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FBEADDE-BF9F-483B-A526-3BDB5FF68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1" y="155261"/>
            <a:ext cx="3187944" cy="950897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95946F64-0839-4616-8CE4-0DAAE411DE3A}"/>
              </a:ext>
            </a:extLst>
          </p:cNvPr>
          <p:cNvSpPr txBox="1"/>
          <p:nvPr/>
        </p:nvSpPr>
        <p:spPr>
          <a:xfrm>
            <a:off x="2849460" y="1644633"/>
            <a:ext cx="2852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pt-B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camino</a:t>
            </a:r>
            <a:endParaRPr lang="es-CO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4023DFF1-F5E4-46D5-818A-244834F077F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491" y="2009575"/>
            <a:ext cx="2374635" cy="3358935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338EAB9A-E490-4D35-B192-FABFBC30AE65}"/>
              </a:ext>
            </a:extLst>
          </p:cNvPr>
          <p:cNvSpPr txBox="1"/>
          <p:nvPr/>
        </p:nvSpPr>
        <p:spPr>
          <a:xfrm>
            <a:off x="2850858" y="5555305"/>
            <a:ext cx="2852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Estrategias</a:t>
            </a: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B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cuatro</a:t>
            </a: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Programas </a:t>
            </a:r>
            <a:b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de </a:t>
            </a:r>
            <a:r>
              <a:rPr lang="pt-B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Región</a:t>
            </a:r>
            <a:endParaRPr lang="es-CO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4A1926C7-145B-4170-B488-0DFB2630C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48" y="2018310"/>
            <a:ext cx="2374318" cy="336753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9609144-B288-4F7A-A803-BB56AE0095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2755" y="-184638"/>
            <a:ext cx="709246" cy="771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44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D8DBD80-6842-49F2-AB7B-28944B5EB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FBEADDE-BF9F-483B-A526-3BDB5FF68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1" y="155261"/>
            <a:ext cx="3187944" cy="95089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A1926C7-145B-4170-B488-0DFB2630C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48" y="2018310"/>
            <a:ext cx="2374318" cy="336753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8463734-7E1C-4B41-BAB8-819A9817D17E}"/>
              </a:ext>
            </a:extLst>
          </p:cNvPr>
          <p:cNvSpPr txBox="1"/>
          <p:nvPr/>
        </p:nvSpPr>
        <p:spPr>
          <a:xfrm>
            <a:off x="3159014" y="1415973"/>
            <a:ext cx="832374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Estrategia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Regional ORLA</a:t>
            </a:r>
          </a:p>
          <a:p>
            <a:endParaRPr lang="pt-B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Proyectos y programas </a:t>
            </a:r>
            <a:r>
              <a:rPr lang="es-C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cohesionados con los objetivos estratégicos de </a:t>
            </a:r>
            <a:r>
              <a:rPr lang="es-CO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tdh</a:t>
            </a:r>
            <a:r>
              <a:rPr lang="es-C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articulan contribuciones efectivas para el alcance de los mismos</a:t>
            </a:r>
          </a:p>
          <a:p>
            <a:endParaRPr lang="es-CO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Espacios de codecisión de las plataformas y redes de jóvenes</a:t>
            </a: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como espacios políticos de diálogo para una acción estratégica conjunta con las copartes y NNAJ</a:t>
            </a:r>
          </a:p>
          <a:p>
            <a:endPara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Alianzas efectivas en el  marco de la TDHIF </a:t>
            </a: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 gestión de proyectos estratégicos y de programas específicos</a:t>
            </a:r>
          </a:p>
          <a:p>
            <a:endPara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Alternativas de captación de fondos en Latinoamérica</a:t>
            </a:r>
            <a:r>
              <a:rPr lang="es-E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suplir la tendencia de reducción de inversiones en la región</a:t>
            </a: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CO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3B47903-8F42-45F3-BAF4-3070BE079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2755" y="-184638"/>
            <a:ext cx="709246" cy="771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19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D8DBD80-6842-49F2-AB7B-28944B5EB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FBEADDE-BF9F-483B-A526-3BDB5FF68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1" y="155261"/>
            <a:ext cx="3187944" cy="95089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2CE511A-E9AA-4717-9F0B-D55EDF4B7281}"/>
              </a:ext>
            </a:extLst>
          </p:cNvPr>
          <p:cNvSpPr txBox="1"/>
          <p:nvPr/>
        </p:nvSpPr>
        <p:spPr>
          <a:xfrm>
            <a:off x="345475" y="1723704"/>
            <a:ext cx="1100539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Hilos </a:t>
            </a:r>
            <a:r>
              <a:rPr lang="pt-BR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Conductores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2019:</a:t>
            </a:r>
          </a:p>
          <a:p>
            <a:endParaRPr lang="pt-B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nuevos Objetivos Estratégicos de terre des hommes (tuto)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enfoques temáticos de la ORLA (Mila)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Ejes de la Estrategia Regional (tuto)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años de la CDN </a:t>
            </a:r>
            <a:r>
              <a:rPr lang="es-CO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(Mila, William)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 Mundial de Jugar – SMJ (Bruna)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Mesas temáticas: articulación temática en proyectos Kofi, en los programas y en la región (Mila/Josi)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s-CO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FridaysForFuture</a:t>
            </a: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(Lilian/Ana Sofia)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Campaña Derechos Ecológicos (Mila)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Alternativas al Desarrollo (tuto)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CO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2618F00-9A11-4669-9EA7-FCC3965C0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2755" y="-184638"/>
            <a:ext cx="709246" cy="771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5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" y="152636"/>
            <a:ext cx="3188208" cy="95402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A5FE6C8-2D52-4B98-8129-6F915C043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164"/>
            <a:ext cx="12192000" cy="561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10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5"/>
          <p:cNvCxnSpPr/>
          <p:nvPr/>
        </p:nvCxnSpPr>
        <p:spPr>
          <a:xfrm flipH="1">
            <a:off x="-135467" y="2426385"/>
            <a:ext cx="12327467" cy="0"/>
          </a:xfrm>
          <a:prstGeom prst="line">
            <a:avLst/>
          </a:prstGeom>
          <a:ln w="63500">
            <a:solidFill>
              <a:srgbClr val="80000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>
            <a:off x="1042472" y="1882338"/>
            <a:ext cx="0" cy="544047"/>
          </a:xfrm>
          <a:prstGeom prst="line">
            <a:avLst/>
          </a:prstGeom>
          <a:ln w="12700">
            <a:solidFill>
              <a:srgbClr val="80000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11422938" y="1887981"/>
            <a:ext cx="0" cy="544047"/>
          </a:xfrm>
          <a:prstGeom prst="line">
            <a:avLst/>
          </a:prstGeom>
          <a:ln w="12700">
            <a:solidFill>
              <a:srgbClr val="80000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>
            <a:off x="7615115" y="1882335"/>
            <a:ext cx="0" cy="544047"/>
          </a:xfrm>
          <a:prstGeom prst="line">
            <a:avLst/>
          </a:prstGeom>
          <a:ln w="12700">
            <a:solidFill>
              <a:srgbClr val="80000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>
            <a:off x="3960652" y="1876689"/>
            <a:ext cx="0" cy="544047"/>
          </a:xfrm>
          <a:prstGeom prst="line">
            <a:avLst/>
          </a:prstGeom>
          <a:ln w="12700">
            <a:solidFill>
              <a:srgbClr val="80000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/>
          <p:nvPr/>
        </p:nvCxnSpPr>
        <p:spPr>
          <a:xfrm>
            <a:off x="6376481" y="1876689"/>
            <a:ext cx="0" cy="544047"/>
          </a:xfrm>
          <a:prstGeom prst="line">
            <a:avLst/>
          </a:prstGeom>
          <a:ln w="12700">
            <a:solidFill>
              <a:srgbClr val="80000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/>
          <p:cNvCxnSpPr/>
          <p:nvPr/>
        </p:nvCxnSpPr>
        <p:spPr>
          <a:xfrm>
            <a:off x="5174213" y="1882332"/>
            <a:ext cx="0" cy="544047"/>
          </a:xfrm>
          <a:prstGeom prst="line">
            <a:avLst/>
          </a:prstGeom>
          <a:ln w="12700">
            <a:solidFill>
              <a:srgbClr val="80000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/>
          <p:cNvCxnSpPr/>
          <p:nvPr/>
        </p:nvCxnSpPr>
        <p:spPr>
          <a:xfrm>
            <a:off x="9785736" y="1876689"/>
            <a:ext cx="0" cy="544047"/>
          </a:xfrm>
          <a:prstGeom prst="line">
            <a:avLst/>
          </a:prstGeom>
          <a:ln w="12700">
            <a:solidFill>
              <a:srgbClr val="80000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>
            <a:off x="2493093" y="1876689"/>
            <a:ext cx="0" cy="544047"/>
          </a:xfrm>
          <a:prstGeom prst="line">
            <a:avLst/>
          </a:prstGeom>
          <a:ln w="12700">
            <a:solidFill>
              <a:srgbClr val="80000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/>
          <p:cNvSpPr txBox="1"/>
          <p:nvPr/>
        </p:nvSpPr>
        <p:spPr>
          <a:xfrm>
            <a:off x="2111025" y="2471535"/>
            <a:ext cx="756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800000"/>
                </a:solidFill>
                <a:latin typeface="SariOT-Regular" panose="020B0504040101020102" pitchFamily="34" charset="0"/>
              </a:rPr>
              <a:t>1985</a:t>
            </a:r>
            <a:endParaRPr lang="es-MX" b="1" dirty="0">
              <a:solidFill>
                <a:srgbClr val="800000"/>
              </a:solidFill>
              <a:latin typeface="SariOT-Regular" panose="020B0504040101020102" pitchFamily="34" charset="0"/>
            </a:endParaRPr>
          </a:p>
        </p:txBody>
      </p:sp>
      <p:cxnSp>
        <p:nvCxnSpPr>
          <p:cNvPr id="38" name="Conector recto 37"/>
          <p:cNvCxnSpPr/>
          <p:nvPr/>
        </p:nvCxnSpPr>
        <p:spPr>
          <a:xfrm>
            <a:off x="105485" y="1882332"/>
            <a:ext cx="0" cy="544047"/>
          </a:xfrm>
          <a:prstGeom prst="line">
            <a:avLst/>
          </a:prstGeom>
          <a:ln w="12700">
            <a:solidFill>
              <a:srgbClr val="80000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adroTexto 38"/>
          <p:cNvSpPr txBox="1"/>
          <p:nvPr/>
        </p:nvSpPr>
        <p:spPr>
          <a:xfrm>
            <a:off x="-28225" y="2477178"/>
            <a:ext cx="756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800000"/>
                </a:solidFill>
                <a:latin typeface="SariOT-Regular" panose="020B0504040101020102" pitchFamily="34" charset="0"/>
              </a:rPr>
              <a:t>1967</a:t>
            </a:r>
            <a:endParaRPr lang="es-MX" b="1" dirty="0">
              <a:solidFill>
                <a:srgbClr val="800000"/>
              </a:solidFill>
              <a:latin typeface="SariOT-Regular" panose="020B0504040101020102" pitchFamily="34" charset="0"/>
            </a:endParaRPr>
          </a:p>
        </p:txBody>
      </p:sp>
      <p:cxnSp>
        <p:nvCxnSpPr>
          <p:cNvPr id="46" name="Conector recto 45"/>
          <p:cNvCxnSpPr/>
          <p:nvPr/>
        </p:nvCxnSpPr>
        <p:spPr>
          <a:xfrm>
            <a:off x="3691467" y="2432028"/>
            <a:ext cx="0" cy="897468"/>
          </a:xfrm>
          <a:prstGeom prst="line">
            <a:avLst/>
          </a:prstGeom>
          <a:ln w="12700">
            <a:solidFill>
              <a:srgbClr val="80000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cto 64"/>
          <p:cNvCxnSpPr/>
          <p:nvPr/>
        </p:nvCxnSpPr>
        <p:spPr>
          <a:xfrm>
            <a:off x="5326606" y="2437668"/>
            <a:ext cx="2367" cy="844497"/>
          </a:xfrm>
          <a:prstGeom prst="line">
            <a:avLst/>
          </a:prstGeom>
          <a:ln w="12700">
            <a:solidFill>
              <a:srgbClr val="80000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CuadroTexto 77"/>
          <p:cNvSpPr txBox="1"/>
          <p:nvPr/>
        </p:nvSpPr>
        <p:spPr>
          <a:xfrm>
            <a:off x="3578584" y="2471535"/>
            <a:ext cx="756356" cy="369332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800000"/>
                </a:solidFill>
                <a:latin typeface="SariOT-Regular" panose="020B0504040101020102" pitchFamily="34" charset="0"/>
              </a:rPr>
              <a:t>1995</a:t>
            </a:r>
            <a:endParaRPr lang="es-MX" b="1" dirty="0">
              <a:solidFill>
                <a:srgbClr val="800000"/>
              </a:solidFill>
              <a:latin typeface="SariOT-Regular" panose="020B0504040101020102" pitchFamily="34" charset="0"/>
            </a:endParaRPr>
          </a:p>
        </p:txBody>
      </p:sp>
      <p:sp>
        <p:nvSpPr>
          <p:cNvPr id="97" name="CuadroTexto 96"/>
          <p:cNvSpPr txBox="1"/>
          <p:nvPr/>
        </p:nvSpPr>
        <p:spPr>
          <a:xfrm>
            <a:off x="5994413" y="2471535"/>
            <a:ext cx="756356" cy="369332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800000"/>
                </a:solidFill>
                <a:latin typeface="SariOT-Regular" panose="020B0504040101020102" pitchFamily="34" charset="0"/>
              </a:rPr>
              <a:t>2005</a:t>
            </a:r>
            <a:endParaRPr lang="es-MX" b="1" dirty="0">
              <a:solidFill>
                <a:srgbClr val="800000"/>
              </a:solidFill>
              <a:latin typeface="SariOT-Regular" panose="020B0504040101020102" pitchFamily="34" charset="0"/>
            </a:endParaRPr>
          </a:p>
        </p:txBody>
      </p:sp>
      <p:sp>
        <p:nvSpPr>
          <p:cNvPr id="101" name="CuadroTexto 100"/>
          <p:cNvSpPr txBox="1"/>
          <p:nvPr/>
        </p:nvSpPr>
        <p:spPr>
          <a:xfrm>
            <a:off x="4792145" y="2477178"/>
            <a:ext cx="756356" cy="369332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800000"/>
                </a:solidFill>
                <a:latin typeface="SariOT-Regular" panose="020B0504040101020102" pitchFamily="34" charset="0"/>
              </a:rPr>
              <a:t>2000</a:t>
            </a:r>
            <a:endParaRPr lang="es-MX" b="1" dirty="0">
              <a:solidFill>
                <a:srgbClr val="800000"/>
              </a:solidFill>
              <a:latin typeface="SariOT-Regular" panose="020B0504040101020102" pitchFamily="34" charset="0"/>
            </a:endParaRPr>
          </a:p>
        </p:txBody>
      </p:sp>
      <p:cxnSp>
        <p:nvCxnSpPr>
          <p:cNvPr id="104" name="Conector recto 103"/>
          <p:cNvCxnSpPr>
            <a:cxnSpLocks/>
            <a:endCxn id="72" idx="0"/>
          </p:cNvCxnSpPr>
          <p:nvPr/>
        </p:nvCxnSpPr>
        <p:spPr>
          <a:xfrm>
            <a:off x="7614366" y="2426382"/>
            <a:ext cx="9541" cy="691672"/>
          </a:xfrm>
          <a:prstGeom prst="line">
            <a:avLst/>
          </a:prstGeom>
          <a:ln w="12700">
            <a:solidFill>
              <a:srgbClr val="80000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ector recto 112"/>
          <p:cNvCxnSpPr/>
          <p:nvPr/>
        </p:nvCxnSpPr>
        <p:spPr>
          <a:xfrm flipH="1">
            <a:off x="9785737" y="2192262"/>
            <a:ext cx="1744" cy="958363"/>
          </a:xfrm>
          <a:prstGeom prst="line">
            <a:avLst/>
          </a:prstGeom>
          <a:ln w="12700">
            <a:solidFill>
              <a:srgbClr val="80000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" y="152636"/>
            <a:ext cx="3188208" cy="954024"/>
          </a:xfrm>
          <a:prstGeom prst="rect">
            <a:avLst/>
          </a:prstGeom>
        </p:spPr>
      </p:pic>
      <p:sp>
        <p:nvSpPr>
          <p:cNvPr id="69" name="CuadroTexto 68"/>
          <p:cNvSpPr txBox="1"/>
          <p:nvPr/>
        </p:nvSpPr>
        <p:spPr>
          <a:xfrm>
            <a:off x="7241839" y="2477181"/>
            <a:ext cx="756356" cy="369332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800000"/>
                </a:solidFill>
                <a:latin typeface="SariOT-Regular" panose="020B0504040101020102" pitchFamily="34" charset="0"/>
              </a:rPr>
              <a:t>2010</a:t>
            </a:r>
            <a:endParaRPr lang="es-MX" b="1" dirty="0">
              <a:solidFill>
                <a:srgbClr val="800000"/>
              </a:solidFill>
              <a:latin typeface="SariOT-Regular" panose="020B0504040101020102" pitchFamily="34" charset="0"/>
            </a:endParaRPr>
          </a:p>
        </p:txBody>
      </p:sp>
      <p:sp>
        <p:nvSpPr>
          <p:cNvPr id="70" name="CuadroTexto 69"/>
          <p:cNvSpPr txBox="1"/>
          <p:nvPr/>
        </p:nvSpPr>
        <p:spPr>
          <a:xfrm>
            <a:off x="9403668" y="2471535"/>
            <a:ext cx="756356" cy="369332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800000"/>
                </a:solidFill>
                <a:latin typeface="SariOT-Regular" panose="020B0504040101020102" pitchFamily="34" charset="0"/>
              </a:rPr>
              <a:t>2015</a:t>
            </a:r>
            <a:endParaRPr lang="es-MX" b="1" dirty="0">
              <a:solidFill>
                <a:srgbClr val="800000"/>
              </a:solidFill>
              <a:latin typeface="SariOT-Regular" panose="020B0504040101020102" pitchFamily="34" charset="0"/>
            </a:endParaRPr>
          </a:p>
        </p:txBody>
      </p:sp>
      <p:cxnSp>
        <p:nvCxnSpPr>
          <p:cNvPr id="45" name="Conector recto 44"/>
          <p:cNvCxnSpPr/>
          <p:nvPr/>
        </p:nvCxnSpPr>
        <p:spPr>
          <a:xfrm>
            <a:off x="883227" y="2432028"/>
            <a:ext cx="0" cy="778929"/>
          </a:xfrm>
          <a:prstGeom prst="line">
            <a:avLst/>
          </a:prstGeom>
          <a:ln w="12700">
            <a:solidFill>
              <a:srgbClr val="80000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ángulo 46"/>
          <p:cNvSpPr/>
          <p:nvPr/>
        </p:nvSpPr>
        <p:spPr>
          <a:xfrm>
            <a:off x="250205" y="3214429"/>
            <a:ext cx="1393437" cy="995605"/>
          </a:xfrm>
          <a:prstGeom prst="rect">
            <a:avLst/>
          </a:prstGeom>
          <a:solidFill>
            <a:srgbClr val="A80000">
              <a:alpha val="6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8" name="CuadroTexto 47"/>
          <p:cNvSpPr txBox="1"/>
          <p:nvPr/>
        </p:nvSpPr>
        <p:spPr>
          <a:xfrm>
            <a:off x="238917" y="3293893"/>
            <a:ext cx="1404726" cy="83099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err="1">
                <a:solidFill>
                  <a:schemeClr val="bg1"/>
                </a:solidFill>
                <a:latin typeface="SariOT-Regular" panose="020B0504040101020102" pitchFamily="34" charset="0"/>
              </a:rPr>
              <a:t>Años</a:t>
            </a:r>
            <a:r>
              <a:rPr lang="pt-BR" sz="1200" b="1" dirty="0">
                <a:solidFill>
                  <a:schemeClr val="bg1"/>
                </a:solidFill>
                <a:latin typeface="SariOT-Regular" panose="020B0504040101020102" pitchFamily="34" charset="0"/>
              </a:rPr>
              <a:t> 70:</a:t>
            </a:r>
          </a:p>
          <a:p>
            <a:pPr algn="ctr"/>
            <a:r>
              <a:rPr lang="pt-BR" sz="1200" b="1" dirty="0" err="1">
                <a:solidFill>
                  <a:schemeClr val="bg1"/>
                </a:solidFill>
                <a:latin typeface="SariOT-Regular" panose="020B0504040101020102" pitchFamily="34" charset="0"/>
              </a:rPr>
              <a:t>Primeros</a:t>
            </a:r>
            <a:r>
              <a:rPr lang="pt-BR" sz="1200" b="1" dirty="0">
                <a:solidFill>
                  <a:schemeClr val="bg1"/>
                </a:solidFill>
                <a:latin typeface="SariOT-Regular" panose="020B0504040101020102" pitchFamily="34" charset="0"/>
              </a:rPr>
              <a:t> </a:t>
            </a:r>
            <a:r>
              <a:rPr lang="pt-BR" sz="1200" b="1" dirty="0" err="1">
                <a:solidFill>
                  <a:schemeClr val="bg1"/>
                </a:solidFill>
                <a:latin typeface="SariOT-Regular" panose="020B0504040101020102" pitchFamily="34" charset="0"/>
              </a:rPr>
              <a:t>proyectos</a:t>
            </a:r>
            <a:r>
              <a:rPr lang="pt-BR" sz="1200" b="1" dirty="0">
                <a:solidFill>
                  <a:schemeClr val="bg1"/>
                </a:solidFill>
                <a:latin typeface="SariOT-Regular" panose="020B0504040101020102" pitchFamily="34" charset="0"/>
              </a:rPr>
              <a:t> </a:t>
            </a:r>
            <a:r>
              <a:rPr lang="pt-BR" sz="1200" b="1" dirty="0" err="1">
                <a:solidFill>
                  <a:schemeClr val="bg1"/>
                </a:solidFill>
                <a:latin typeface="SariOT-Regular" panose="020B0504040101020102" pitchFamily="34" charset="0"/>
              </a:rPr>
              <a:t>en</a:t>
            </a:r>
            <a:r>
              <a:rPr lang="pt-BR" sz="1200" b="1" dirty="0">
                <a:solidFill>
                  <a:schemeClr val="bg1"/>
                </a:solidFill>
                <a:latin typeface="SariOT-Regular" panose="020B0504040101020102" pitchFamily="34" charset="0"/>
              </a:rPr>
              <a:t> </a:t>
            </a:r>
            <a:r>
              <a:rPr lang="pt-BR" sz="1200" b="1" dirty="0" err="1">
                <a:solidFill>
                  <a:schemeClr val="bg1"/>
                </a:solidFill>
                <a:latin typeface="SariOT-Regular" panose="020B0504040101020102" pitchFamily="34" charset="0"/>
              </a:rPr>
              <a:t>Latinoamérica</a:t>
            </a:r>
            <a:endParaRPr lang="pt-BR" sz="1200" b="1" dirty="0">
              <a:solidFill>
                <a:schemeClr val="bg1"/>
              </a:solidFill>
              <a:latin typeface="SariOT-Regular" panose="020B0504040101020102" pitchFamily="34" charset="0"/>
            </a:endParaRPr>
          </a:p>
        </p:txBody>
      </p:sp>
      <p:sp>
        <p:nvSpPr>
          <p:cNvPr id="49" name="CuadroTexto 48"/>
          <p:cNvSpPr txBox="1"/>
          <p:nvPr/>
        </p:nvSpPr>
        <p:spPr>
          <a:xfrm>
            <a:off x="666044" y="2460521"/>
            <a:ext cx="756356" cy="369332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800000"/>
                </a:solidFill>
                <a:latin typeface="SariOT-Regular" panose="020B0504040101020102" pitchFamily="34" charset="0"/>
              </a:rPr>
              <a:t>1976</a:t>
            </a:r>
            <a:endParaRPr lang="es-MX" b="1" dirty="0">
              <a:solidFill>
                <a:srgbClr val="800000"/>
              </a:solidFill>
              <a:latin typeface="SariOT-Regular" panose="020B0504040101020102" pitchFamily="34" charset="0"/>
            </a:endParaRPr>
          </a:p>
        </p:txBody>
      </p:sp>
      <p:cxnSp>
        <p:nvCxnSpPr>
          <p:cNvPr id="50" name="Conector recto 49"/>
          <p:cNvCxnSpPr>
            <a:cxnSpLocks/>
            <a:stCxn id="51" idx="2"/>
          </p:cNvCxnSpPr>
          <p:nvPr/>
        </p:nvCxnSpPr>
        <p:spPr>
          <a:xfrm>
            <a:off x="3160728" y="1859161"/>
            <a:ext cx="0" cy="567218"/>
          </a:xfrm>
          <a:prstGeom prst="line">
            <a:avLst/>
          </a:prstGeom>
          <a:ln w="12700">
            <a:solidFill>
              <a:srgbClr val="80000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ángulo 50"/>
          <p:cNvSpPr/>
          <p:nvPr/>
        </p:nvSpPr>
        <p:spPr>
          <a:xfrm>
            <a:off x="2590800" y="1028164"/>
            <a:ext cx="1139855" cy="830997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2" name="CuadroTexto 51"/>
          <p:cNvSpPr txBox="1"/>
          <p:nvPr/>
        </p:nvSpPr>
        <p:spPr>
          <a:xfrm>
            <a:off x="2516190" y="1033351"/>
            <a:ext cx="1289074" cy="83099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800000"/>
                </a:solidFill>
                <a:latin typeface="SariOT-Regular" panose="020B0504040101020102" pitchFamily="34" charset="0"/>
              </a:rPr>
              <a:t>1989:</a:t>
            </a:r>
          </a:p>
          <a:p>
            <a:pPr algn="ctr"/>
            <a:r>
              <a:rPr lang="pt-BR" sz="1200" b="1" dirty="0" err="1">
                <a:solidFill>
                  <a:srgbClr val="800000"/>
                </a:solidFill>
                <a:latin typeface="SariOT-Regular" panose="020B0504040101020102" pitchFamily="34" charset="0"/>
              </a:rPr>
              <a:t>Convención</a:t>
            </a:r>
            <a:r>
              <a:rPr lang="pt-BR" sz="1200" b="1" dirty="0">
                <a:solidFill>
                  <a:srgbClr val="800000"/>
                </a:solidFill>
                <a:latin typeface="SariOT-Regular" panose="020B0504040101020102" pitchFamily="34" charset="0"/>
              </a:rPr>
              <a:t> de </a:t>
            </a:r>
            <a:r>
              <a:rPr lang="pt-BR" sz="1200" b="1" dirty="0" err="1">
                <a:solidFill>
                  <a:srgbClr val="800000"/>
                </a:solidFill>
                <a:latin typeface="SariOT-Regular" panose="020B0504040101020102" pitchFamily="34" charset="0"/>
              </a:rPr>
              <a:t>los</a:t>
            </a:r>
            <a:r>
              <a:rPr lang="pt-BR" sz="1200" b="1" dirty="0">
                <a:solidFill>
                  <a:srgbClr val="800000"/>
                </a:solidFill>
                <a:latin typeface="SariOT-Regular" panose="020B0504040101020102" pitchFamily="34" charset="0"/>
              </a:rPr>
              <a:t> </a:t>
            </a:r>
            <a:r>
              <a:rPr lang="pt-BR" sz="1200" b="1" dirty="0" err="1">
                <a:solidFill>
                  <a:srgbClr val="800000"/>
                </a:solidFill>
                <a:latin typeface="SariOT-Regular" panose="020B0504040101020102" pitchFamily="34" charset="0"/>
              </a:rPr>
              <a:t>Derechos</a:t>
            </a:r>
            <a:r>
              <a:rPr lang="pt-BR" sz="1200" b="1" dirty="0">
                <a:solidFill>
                  <a:srgbClr val="800000"/>
                </a:solidFill>
                <a:latin typeface="SariOT-Regular" panose="020B0504040101020102" pitchFamily="34" charset="0"/>
              </a:rPr>
              <a:t> </a:t>
            </a:r>
            <a:r>
              <a:rPr lang="pt-BR" sz="1200" b="1" dirty="0" err="1">
                <a:solidFill>
                  <a:srgbClr val="800000"/>
                </a:solidFill>
                <a:latin typeface="SariOT-Regular" panose="020B0504040101020102" pitchFamily="34" charset="0"/>
              </a:rPr>
              <a:t>del</a:t>
            </a:r>
            <a:r>
              <a:rPr lang="pt-BR" sz="1200" b="1" dirty="0">
                <a:solidFill>
                  <a:srgbClr val="800000"/>
                </a:solidFill>
                <a:latin typeface="SariOT-Regular" panose="020B0504040101020102" pitchFamily="34" charset="0"/>
              </a:rPr>
              <a:t> </a:t>
            </a:r>
            <a:r>
              <a:rPr lang="pt-BR" sz="1200" b="1" dirty="0" err="1">
                <a:solidFill>
                  <a:srgbClr val="800000"/>
                </a:solidFill>
                <a:latin typeface="SariOT-Regular" panose="020B0504040101020102" pitchFamily="34" charset="0"/>
              </a:rPr>
              <a:t>Niño</a:t>
            </a:r>
            <a:endParaRPr lang="es-MX" sz="1200" b="1" dirty="0">
              <a:solidFill>
                <a:srgbClr val="800000"/>
              </a:solidFill>
              <a:latin typeface="SariOT-Regular" panose="020B0504040101020102" pitchFamily="34" charset="0"/>
            </a:endParaRPr>
          </a:p>
        </p:txBody>
      </p:sp>
      <p:cxnSp>
        <p:nvCxnSpPr>
          <p:cNvPr id="53" name="Conector recto 52"/>
          <p:cNvCxnSpPr/>
          <p:nvPr/>
        </p:nvCxnSpPr>
        <p:spPr>
          <a:xfrm>
            <a:off x="3846010" y="2432028"/>
            <a:ext cx="0" cy="1783653"/>
          </a:xfrm>
          <a:prstGeom prst="line">
            <a:avLst/>
          </a:prstGeom>
          <a:ln w="12700">
            <a:solidFill>
              <a:srgbClr val="80000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ángulo 53"/>
          <p:cNvSpPr/>
          <p:nvPr/>
        </p:nvSpPr>
        <p:spPr>
          <a:xfrm>
            <a:off x="3047997" y="4219152"/>
            <a:ext cx="1260857" cy="240145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5" name="CuadroTexto 54"/>
          <p:cNvSpPr txBox="1"/>
          <p:nvPr/>
        </p:nvSpPr>
        <p:spPr>
          <a:xfrm>
            <a:off x="3047997" y="4238266"/>
            <a:ext cx="1260859" cy="193899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800000"/>
                </a:solidFill>
                <a:latin typeface="SariOT-Regular" panose="020B0504040101020102" pitchFamily="34" charset="0"/>
              </a:rPr>
              <a:t>1994:</a:t>
            </a:r>
          </a:p>
          <a:p>
            <a:r>
              <a:rPr lang="pt-BR" sz="1200" b="1" dirty="0" err="1">
                <a:solidFill>
                  <a:srgbClr val="800000"/>
                </a:solidFill>
                <a:latin typeface="SariOT-Regular" panose="020B0504040101020102" pitchFamily="34" charset="0"/>
              </a:rPr>
              <a:t>Campaña</a:t>
            </a:r>
            <a:r>
              <a:rPr lang="pt-BR" sz="1200" b="1" dirty="0">
                <a:solidFill>
                  <a:srgbClr val="800000"/>
                </a:solidFill>
                <a:latin typeface="SariOT-Regular" panose="020B0504040101020102" pitchFamily="34" charset="0"/>
              </a:rPr>
              <a:t> KIKO</a:t>
            </a:r>
          </a:p>
          <a:p>
            <a:endParaRPr lang="pt-BR" sz="1200" b="1" dirty="0">
              <a:solidFill>
                <a:srgbClr val="800000"/>
              </a:solidFill>
              <a:latin typeface="SariOT-Regular" panose="020B0504040101020102" pitchFamily="34" charset="0"/>
            </a:endParaRPr>
          </a:p>
          <a:p>
            <a:endParaRPr lang="pt-BR" sz="1200" b="1" dirty="0">
              <a:solidFill>
                <a:srgbClr val="800000"/>
              </a:solidFill>
              <a:latin typeface="SariOT-Regular" panose="020B0504040101020102" pitchFamily="34" charset="0"/>
            </a:endParaRPr>
          </a:p>
          <a:p>
            <a:endParaRPr lang="pt-BR" sz="1200" b="1" dirty="0">
              <a:solidFill>
                <a:srgbClr val="800000"/>
              </a:solidFill>
              <a:latin typeface="SariOT-Regular" panose="020B0504040101020102" pitchFamily="34" charset="0"/>
            </a:endParaRPr>
          </a:p>
          <a:p>
            <a:r>
              <a:rPr lang="pt-BR" sz="1200" dirty="0">
                <a:solidFill>
                  <a:srgbClr val="800000"/>
                </a:solidFill>
                <a:latin typeface="SariOT-Regular" panose="020B0504040101020102" pitchFamily="34" charset="0"/>
              </a:rPr>
              <a:t>“Dar una voz a </a:t>
            </a:r>
            <a:r>
              <a:rPr lang="pt-BR" sz="1200" dirty="0" err="1">
                <a:solidFill>
                  <a:srgbClr val="800000"/>
                </a:solidFill>
                <a:latin typeface="SariOT-Regular" panose="020B0504040101020102" pitchFamily="34" charset="0"/>
              </a:rPr>
              <a:t>los</a:t>
            </a:r>
            <a:r>
              <a:rPr lang="pt-BR" sz="1200" dirty="0">
                <a:solidFill>
                  <a:srgbClr val="800000"/>
                </a:solidFill>
                <a:latin typeface="SariOT-Regular" panose="020B0504040101020102" pitchFamily="34" charset="0"/>
              </a:rPr>
              <a:t> </a:t>
            </a:r>
            <a:r>
              <a:rPr lang="pt-BR" sz="1200" dirty="0" err="1">
                <a:solidFill>
                  <a:srgbClr val="800000"/>
                </a:solidFill>
                <a:latin typeface="SariOT-Regular" panose="020B0504040101020102" pitchFamily="34" charset="0"/>
              </a:rPr>
              <a:t>niños</a:t>
            </a:r>
            <a:r>
              <a:rPr lang="pt-BR" sz="1200" dirty="0">
                <a:solidFill>
                  <a:srgbClr val="800000"/>
                </a:solidFill>
                <a:latin typeface="SariOT-Regular" panose="020B0504040101020102" pitchFamily="34" charset="0"/>
              </a:rPr>
              <a:t> es </a:t>
            </a:r>
            <a:r>
              <a:rPr lang="pt-BR" sz="1200" dirty="0" err="1">
                <a:solidFill>
                  <a:srgbClr val="800000"/>
                </a:solidFill>
                <a:latin typeface="SariOT-Regular" panose="020B0504040101020102" pitchFamily="34" charset="0"/>
              </a:rPr>
              <a:t>hacer</a:t>
            </a:r>
            <a:r>
              <a:rPr lang="pt-BR" sz="1200" dirty="0">
                <a:solidFill>
                  <a:srgbClr val="800000"/>
                </a:solidFill>
                <a:latin typeface="SariOT-Regular" panose="020B0504040101020102" pitchFamily="34" charset="0"/>
              </a:rPr>
              <a:t> protagonismo”</a:t>
            </a:r>
          </a:p>
          <a:p>
            <a:endParaRPr lang="pt-BR" sz="1200" b="1" dirty="0">
              <a:solidFill>
                <a:srgbClr val="800000"/>
              </a:solidFill>
              <a:latin typeface="SariOT-Regular" panose="020B0504040101020102" pitchFamily="34" charset="0"/>
            </a:endParaRPr>
          </a:p>
        </p:txBody>
      </p:sp>
      <p:sp>
        <p:nvSpPr>
          <p:cNvPr id="56" name="Rectángulo 55"/>
          <p:cNvSpPr/>
          <p:nvPr/>
        </p:nvSpPr>
        <p:spPr>
          <a:xfrm>
            <a:off x="1919111" y="3332968"/>
            <a:ext cx="2440546" cy="614641"/>
          </a:xfrm>
          <a:prstGeom prst="rect">
            <a:avLst/>
          </a:prstGeom>
          <a:solidFill>
            <a:srgbClr val="FF8989">
              <a:alpha val="6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7" name="CuadroTexto 56"/>
          <p:cNvSpPr txBox="1"/>
          <p:nvPr/>
        </p:nvSpPr>
        <p:spPr>
          <a:xfrm>
            <a:off x="1777995" y="3306925"/>
            <a:ext cx="2581663" cy="64633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sz="1200" b="1" dirty="0">
                <a:solidFill>
                  <a:srgbClr val="800000"/>
                </a:solidFill>
                <a:latin typeface="SariOT-Regular" panose="020B0504040101020102" pitchFamily="34" charset="0"/>
              </a:rPr>
              <a:t>1993:</a:t>
            </a:r>
          </a:p>
          <a:p>
            <a:pPr algn="r"/>
            <a:r>
              <a:rPr lang="pt-BR" sz="1200" b="1" dirty="0">
                <a:solidFill>
                  <a:srgbClr val="800000"/>
                </a:solidFill>
                <a:latin typeface="SariOT-Regular" panose="020B0504040101020102" pitchFamily="34" charset="0"/>
              </a:rPr>
              <a:t>ORA </a:t>
            </a:r>
            <a:r>
              <a:rPr lang="pt-BR" sz="1200" b="1" dirty="0" err="1">
                <a:solidFill>
                  <a:srgbClr val="800000"/>
                </a:solidFill>
                <a:latin typeface="SariOT-Regular" panose="020B0504040101020102" pitchFamily="34" charset="0"/>
              </a:rPr>
              <a:t>en</a:t>
            </a:r>
            <a:r>
              <a:rPr lang="pt-BR" sz="1200" b="1" dirty="0">
                <a:solidFill>
                  <a:srgbClr val="800000"/>
                </a:solidFill>
                <a:latin typeface="SariOT-Regular" panose="020B0504040101020102" pitchFamily="34" charset="0"/>
              </a:rPr>
              <a:t> Cochabamba,</a:t>
            </a:r>
            <a:endParaRPr lang="es-MX" sz="1200" b="1" dirty="0">
              <a:solidFill>
                <a:srgbClr val="800000"/>
              </a:solidFill>
              <a:latin typeface="SariOT-Regular" panose="020B0504040101020102" pitchFamily="34" charset="0"/>
            </a:endParaRPr>
          </a:p>
          <a:p>
            <a:pPr algn="r"/>
            <a:r>
              <a:rPr lang="pt-BR" sz="1200" b="1" dirty="0">
                <a:solidFill>
                  <a:srgbClr val="800000"/>
                </a:solidFill>
                <a:latin typeface="SariOT-Regular" panose="020B0504040101020102" pitchFamily="34" charset="0"/>
              </a:rPr>
              <a:t>Oficinas </a:t>
            </a:r>
            <a:r>
              <a:rPr lang="pt-BR" sz="1200" b="1" dirty="0" err="1">
                <a:solidFill>
                  <a:srgbClr val="800000"/>
                </a:solidFill>
                <a:latin typeface="SariOT-Regular" panose="020B0504040101020102" pitchFamily="34" charset="0"/>
              </a:rPr>
              <a:t>en</a:t>
            </a:r>
            <a:r>
              <a:rPr lang="pt-BR" sz="1200" b="1" dirty="0">
                <a:solidFill>
                  <a:srgbClr val="800000"/>
                </a:solidFill>
                <a:latin typeface="SariOT-Regular" panose="020B0504040101020102" pitchFamily="34" charset="0"/>
              </a:rPr>
              <a:t> </a:t>
            </a:r>
            <a:r>
              <a:rPr lang="pt-BR" sz="1200" b="1" dirty="0" err="1">
                <a:solidFill>
                  <a:srgbClr val="800000"/>
                </a:solidFill>
                <a:latin typeface="SariOT-Regular" panose="020B0504040101020102" pitchFamily="34" charset="0"/>
              </a:rPr>
              <a:t>Bolivia</a:t>
            </a:r>
            <a:r>
              <a:rPr lang="pt-BR" sz="1200" b="1" dirty="0">
                <a:solidFill>
                  <a:srgbClr val="800000"/>
                </a:solidFill>
                <a:latin typeface="SariOT-Regular" panose="020B0504040101020102" pitchFamily="34" charset="0"/>
              </a:rPr>
              <a:t>, </a:t>
            </a:r>
            <a:r>
              <a:rPr lang="pt-BR" sz="1200" b="1" dirty="0" err="1">
                <a:solidFill>
                  <a:srgbClr val="800000"/>
                </a:solidFill>
                <a:latin typeface="SariOT-Regular" panose="020B0504040101020102" pitchFamily="34" charset="0"/>
              </a:rPr>
              <a:t>Perú</a:t>
            </a:r>
            <a:r>
              <a:rPr lang="pt-BR" sz="1200" b="1" dirty="0">
                <a:solidFill>
                  <a:srgbClr val="800000"/>
                </a:solidFill>
                <a:latin typeface="SariOT-Regular" panose="020B0504040101020102" pitchFamily="34" charset="0"/>
              </a:rPr>
              <a:t> y Chile</a:t>
            </a:r>
          </a:p>
        </p:txBody>
      </p:sp>
      <p:sp>
        <p:nvSpPr>
          <p:cNvPr id="58" name="Rectángulo 57"/>
          <p:cNvSpPr/>
          <p:nvPr/>
        </p:nvSpPr>
        <p:spPr>
          <a:xfrm>
            <a:off x="4374451" y="4224796"/>
            <a:ext cx="1444978" cy="2395808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9" name="CuadroTexto 58"/>
          <p:cNvSpPr txBox="1"/>
          <p:nvPr/>
        </p:nvSpPr>
        <p:spPr>
          <a:xfrm>
            <a:off x="4391395" y="4239266"/>
            <a:ext cx="1497899" cy="138499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800000"/>
                </a:solidFill>
                <a:latin typeface="SariOT-Regular" panose="020B0504040101020102" pitchFamily="34" charset="0"/>
              </a:rPr>
              <a:t>1999:</a:t>
            </a:r>
          </a:p>
          <a:p>
            <a:r>
              <a:rPr lang="pt-BR" sz="1200" b="1" dirty="0">
                <a:solidFill>
                  <a:srgbClr val="800000"/>
                </a:solidFill>
                <a:latin typeface="SariOT-Regular" panose="020B0504040101020102" pitchFamily="34" charset="0"/>
              </a:rPr>
              <a:t>Participar es </a:t>
            </a:r>
            <a:r>
              <a:rPr lang="pt-BR" sz="1200" b="1" dirty="0" err="1">
                <a:solidFill>
                  <a:srgbClr val="800000"/>
                </a:solidFill>
                <a:latin typeface="SariOT-Regular" panose="020B0504040101020102" pitchFamily="34" charset="0"/>
              </a:rPr>
              <a:t>bien</a:t>
            </a:r>
            <a:r>
              <a:rPr lang="pt-BR" sz="1200" b="1" dirty="0">
                <a:solidFill>
                  <a:srgbClr val="800000"/>
                </a:solidFill>
                <a:latin typeface="SariOT-Regular" panose="020B0504040101020102" pitchFamily="34" charset="0"/>
              </a:rPr>
              <a:t> </a:t>
            </a:r>
            <a:r>
              <a:rPr lang="pt-BR" sz="1200" b="1" dirty="0" err="1">
                <a:solidFill>
                  <a:srgbClr val="800000"/>
                </a:solidFill>
                <a:latin typeface="SariOT-Regular" panose="020B0504040101020102" pitchFamily="34" charset="0"/>
              </a:rPr>
              <a:t>chévere</a:t>
            </a:r>
            <a:endParaRPr lang="pt-BR" sz="1200" b="1" dirty="0">
              <a:solidFill>
                <a:srgbClr val="800000"/>
              </a:solidFill>
              <a:latin typeface="SariOT-Regular" panose="020B0504040101020102" pitchFamily="34" charset="0"/>
            </a:endParaRPr>
          </a:p>
          <a:p>
            <a:endParaRPr lang="pt-BR" sz="1200" b="1" dirty="0">
              <a:solidFill>
                <a:srgbClr val="800000"/>
              </a:solidFill>
              <a:latin typeface="SariOT-Regular" panose="020B0504040101020102" pitchFamily="34" charset="0"/>
            </a:endParaRPr>
          </a:p>
          <a:p>
            <a:endParaRPr lang="pt-BR" sz="1200" b="1" dirty="0">
              <a:solidFill>
                <a:srgbClr val="800000"/>
              </a:solidFill>
              <a:latin typeface="SariOT-Regular" panose="020B0504040101020102" pitchFamily="34" charset="0"/>
            </a:endParaRPr>
          </a:p>
          <a:p>
            <a:r>
              <a:rPr lang="pt-BR" sz="1200" dirty="0">
                <a:solidFill>
                  <a:srgbClr val="800000"/>
                </a:solidFill>
                <a:latin typeface="SariOT-Regular" panose="020B0504040101020102" pitchFamily="34" charset="0"/>
              </a:rPr>
              <a:t>Consulta regional sobre </a:t>
            </a:r>
            <a:r>
              <a:rPr lang="pt-BR" sz="1200" dirty="0" err="1">
                <a:solidFill>
                  <a:srgbClr val="800000"/>
                </a:solidFill>
                <a:latin typeface="SariOT-Regular" panose="020B0504040101020102" pitchFamily="34" charset="0"/>
              </a:rPr>
              <a:t>partcipación</a:t>
            </a:r>
            <a:endParaRPr lang="pt-BR" sz="1200" dirty="0">
              <a:solidFill>
                <a:srgbClr val="800000"/>
              </a:solidFill>
              <a:latin typeface="SariOT-Regular" panose="020B0504040101020102" pitchFamily="34" charset="0"/>
            </a:endParaRPr>
          </a:p>
        </p:txBody>
      </p:sp>
      <p:cxnSp>
        <p:nvCxnSpPr>
          <p:cNvPr id="60" name="Conector recto 59"/>
          <p:cNvCxnSpPr>
            <a:cxnSpLocks/>
          </p:cNvCxnSpPr>
          <p:nvPr/>
        </p:nvCxnSpPr>
        <p:spPr>
          <a:xfrm>
            <a:off x="4957965" y="2426382"/>
            <a:ext cx="0" cy="1811881"/>
          </a:xfrm>
          <a:prstGeom prst="line">
            <a:avLst/>
          </a:prstGeom>
          <a:ln w="12700">
            <a:solidFill>
              <a:srgbClr val="80000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ángulo 60"/>
          <p:cNvSpPr/>
          <p:nvPr/>
        </p:nvSpPr>
        <p:spPr>
          <a:xfrm>
            <a:off x="4674800" y="3282165"/>
            <a:ext cx="1308346" cy="665444"/>
          </a:xfrm>
          <a:prstGeom prst="rect">
            <a:avLst/>
          </a:prstGeom>
          <a:solidFill>
            <a:srgbClr val="8000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bg1"/>
              </a:solidFill>
            </a:endParaRPr>
          </a:p>
        </p:txBody>
      </p:sp>
      <p:sp>
        <p:nvSpPr>
          <p:cNvPr id="62" name="CuadroTexto 61"/>
          <p:cNvSpPr txBox="1"/>
          <p:nvPr/>
        </p:nvSpPr>
        <p:spPr>
          <a:xfrm>
            <a:off x="4682784" y="3301278"/>
            <a:ext cx="1289074" cy="64633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SariOT-Regular" panose="020B0504040101020102" pitchFamily="34" charset="0"/>
              </a:rPr>
              <a:t>2001:</a:t>
            </a:r>
          </a:p>
          <a:p>
            <a:pPr algn="ctr"/>
            <a:r>
              <a:rPr lang="pt-BR" sz="1200" b="1" dirty="0">
                <a:solidFill>
                  <a:schemeClr val="bg1"/>
                </a:solidFill>
                <a:latin typeface="SariOT-Regular" panose="020B0504040101020102" pitchFamily="34" charset="0"/>
              </a:rPr>
              <a:t>ORAC </a:t>
            </a:r>
            <a:r>
              <a:rPr lang="pt-BR" sz="1200" b="1" dirty="0" err="1">
                <a:solidFill>
                  <a:schemeClr val="bg1"/>
                </a:solidFill>
                <a:latin typeface="SariOT-Regular" panose="020B0504040101020102" pitchFamily="34" charset="0"/>
              </a:rPr>
              <a:t>en</a:t>
            </a:r>
            <a:r>
              <a:rPr lang="pt-BR" sz="1200" b="1" dirty="0">
                <a:solidFill>
                  <a:schemeClr val="bg1"/>
                </a:solidFill>
                <a:latin typeface="SariOT-Regular" panose="020B0504040101020102" pitchFamily="34" charset="0"/>
              </a:rPr>
              <a:t> Manágua</a:t>
            </a:r>
            <a:endParaRPr lang="es-MX" sz="1200" b="1" dirty="0">
              <a:solidFill>
                <a:schemeClr val="bg1"/>
              </a:solidFill>
              <a:latin typeface="SariOT-Regular" panose="020B0504040101020102" pitchFamily="34" charset="0"/>
            </a:endParaRPr>
          </a:p>
        </p:txBody>
      </p:sp>
      <p:sp>
        <p:nvSpPr>
          <p:cNvPr id="63" name="Rectángulo 62"/>
          <p:cNvSpPr/>
          <p:nvPr/>
        </p:nvSpPr>
        <p:spPr>
          <a:xfrm>
            <a:off x="5928812" y="4219150"/>
            <a:ext cx="1166265" cy="2395808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4" name="CuadroTexto 63"/>
          <p:cNvSpPr txBox="1"/>
          <p:nvPr/>
        </p:nvSpPr>
        <p:spPr>
          <a:xfrm>
            <a:off x="5928814" y="4227077"/>
            <a:ext cx="1166263" cy="156966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800000"/>
                </a:solidFill>
                <a:latin typeface="SariOT-Regular" panose="020B0504040101020102" pitchFamily="34" charset="0"/>
              </a:rPr>
              <a:t>2004:</a:t>
            </a:r>
          </a:p>
          <a:p>
            <a:r>
              <a:rPr lang="pt-BR" sz="1200" b="1" dirty="0">
                <a:solidFill>
                  <a:srgbClr val="800000"/>
                </a:solidFill>
                <a:latin typeface="SariOT-Regular" panose="020B0504040101020102" pitchFamily="34" charset="0"/>
              </a:rPr>
              <a:t>Culturas e </a:t>
            </a:r>
            <a:r>
              <a:rPr lang="pt-BR" sz="1200" b="1" dirty="0" err="1">
                <a:solidFill>
                  <a:srgbClr val="800000"/>
                </a:solidFill>
                <a:latin typeface="SariOT-Regular" panose="020B0504040101020102" pitchFamily="34" charset="0"/>
              </a:rPr>
              <a:t>Infancias</a:t>
            </a:r>
            <a:endParaRPr lang="pt-BR" sz="1200" b="1" dirty="0">
              <a:solidFill>
                <a:srgbClr val="800000"/>
              </a:solidFill>
              <a:latin typeface="SariOT-Regular" panose="020B0504040101020102" pitchFamily="34" charset="0"/>
            </a:endParaRPr>
          </a:p>
          <a:p>
            <a:endParaRPr lang="pt-BR" sz="1200" b="1" dirty="0">
              <a:solidFill>
                <a:srgbClr val="800000"/>
              </a:solidFill>
              <a:latin typeface="SariOT-Regular" panose="020B0504040101020102" pitchFamily="34" charset="0"/>
            </a:endParaRPr>
          </a:p>
          <a:p>
            <a:endParaRPr lang="pt-BR" sz="1200" b="1" dirty="0">
              <a:solidFill>
                <a:srgbClr val="800000"/>
              </a:solidFill>
              <a:latin typeface="SariOT-Regular" panose="020B0504040101020102" pitchFamily="34" charset="0"/>
            </a:endParaRPr>
          </a:p>
          <a:p>
            <a:r>
              <a:rPr lang="pt-BR" sz="1200" dirty="0" err="1">
                <a:solidFill>
                  <a:srgbClr val="800000"/>
                </a:solidFill>
                <a:latin typeface="SariOT-Regular" panose="020B0504040101020102" pitchFamily="34" charset="0"/>
              </a:rPr>
              <a:t>Niñez</a:t>
            </a:r>
            <a:r>
              <a:rPr lang="pt-BR" sz="1200" dirty="0">
                <a:solidFill>
                  <a:srgbClr val="800000"/>
                </a:solidFill>
                <a:latin typeface="SariOT-Regular" panose="020B0504040101020102" pitchFamily="34" charset="0"/>
              </a:rPr>
              <a:t> y </a:t>
            </a:r>
            <a:r>
              <a:rPr lang="pt-BR" sz="1200" dirty="0" err="1">
                <a:solidFill>
                  <a:srgbClr val="800000"/>
                </a:solidFill>
                <a:latin typeface="SariOT-Regular" panose="020B0504040101020102" pitchFamily="34" charset="0"/>
              </a:rPr>
              <a:t>diversidad</a:t>
            </a:r>
            <a:r>
              <a:rPr lang="pt-BR" sz="1200" dirty="0">
                <a:solidFill>
                  <a:srgbClr val="800000"/>
                </a:solidFill>
                <a:latin typeface="SariOT-Regular" panose="020B0504040101020102" pitchFamily="34" charset="0"/>
              </a:rPr>
              <a:t> cultural</a:t>
            </a:r>
          </a:p>
        </p:txBody>
      </p:sp>
      <p:cxnSp>
        <p:nvCxnSpPr>
          <p:cNvPr id="66" name="Conector recto 65"/>
          <p:cNvCxnSpPr/>
          <p:nvPr/>
        </p:nvCxnSpPr>
        <p:spPr>
          <a:xfrm>
            <a:off x="6143301" y="2426382"/>
            <a:ext cx="0" cy="1783653"/>
          </a:xfrm>
          <a:prstGeom prst="line">
            <a:avLst/>
          </a:prstGeom>
          <a:ln w="12700">
            <a:solidFill>
              <a:srgbClr val="80000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ángulo 66"/>
          <p:cNvSpPr/>
          <p:nvPr/>
        </p:nvSpPr>
        <p:spPr>
          <a:xfrm>
            <a:off x="7204462" y="4219150"/>
            <a:ext cx="1608681" cy="2395802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8" name="CuadroTexto 67"/>
          <p:cNvSpPr txBox="1"/>
          <p:nvPr/>
        </p:nvSpPr>
        <p:spPr>
          <a:xfrm>
            <a:off x="7241839" y="4227079"/>
            <a:ext cx="1571304" cy="193899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800000"/>
                </a:solidFill>
                <a:latin typeface="SariOT-Regular" panose="020B0504040101020102" pitchFamily="34" charset="0"/>
              </a:rPr>
              <a:t>2009:</a:t>
            </a:r>
          </a:p>
          <a:p>
            <a:r>
              <a:rPr lang="pt-BR" sz="1200" b="1" dirty="0" err="1">
                <a:solidFill>
                  <a:srgbClr val="800000"/>
                </a:solidFill>
                <a:latin typeface="SariOT-Regular" panose="020B0504040101020102" pitchFamily="34" charset="0"/>
              </a:rPr>
              <a:t>Qué</a:t>
            </a:r>
            <a:r>
              <a:rPr lang="pt-BR" sz="1200" b="1" dirty="0">
                <a:solidFill>
                  <a:srgbClr val="800000"/>
                </a:solidFill>
                <a:latin typeface="SariOT-Regular" panose="020B0504040101020102" pitchFamily="34" charset="0"/>
              </a:rPr>
              <a:t> es </a:t>
            </a:r>
            <a:r>
              <a:rPr lang="pt-BR" sz="1200" b="1" dirty="0" err="1">
                <a:solidFill>
                  <a:srgbClr val="800000"/>
                </a:solidFill>
                <a:latin typeface="SariOT-Regular" panose="020B0504040101020102" pitchFamily="34" charset="0"/>
              </a:rPr>
              <a:t>eso</a:t>
            </a:r>
            <a:r>
              <a:rPr lang="pt-BR" sz="1200" b="1" dirty="0">
                <a:solidFill>
                  <a:srgbClr val="800000"/>
                </a:solidFill>
                <a:latin typeface="SariOT-Regular" panose="020B0504040101020102" pitchFamily="34" charset="0"/>
              </a:rPr>
              <a:t> de participar?</a:t>
            </a:r>
          </a:p>
          <a:p>
            <a:endParaRPr lang="pt-BR" sz="1200" b="1" dirty="0">
              <a:solidFill>
                <a:srgbClr val="800000"/>
              </a:solidFill>
              <a:latin typeface="SariOT-Regular" panose="020B0504040101020102" pitchFamily="34" charset="0"/>
            </a:endParaRPr>
          </a:p>
          <a:p>
            <a:endParaRPr lang="pt-BR" sz="1200" b="1" dirty="0">
              <a:solidFill>
                <a:srgbClr val="800000"/>
              </a:solidFill>
              <a:latin typeface="SariOT-Regular" panose="020B0504040101020102" pitchFamily="34" charset="0"/>
            </a:endParaRPr>
          </a:p>
          <a:p>
            <a:r>
              <a:rPr lang="pt-BR" sz="1200" dirty="0" err="1">
                <a:solidFill>
                  <a:srgbClr val="800000"/>
                </a:solidFill>
                <a:latin typeface="SariOT-Regular" panose="020B0504040101020102" pitchFamily="34" charset="0"/>
              </a:rPr>
              <a:t>Sistematización</a:t>
            </a:r>
            <a:r>
              <a:rPr lang="pt-BR" sz="1200" dirty="0">
                <a:solidFill>
                  <a:srgbClr val="800000"/>
                </a:solidFill>
                <a:latin typeface="SariOT-Regular" panose="020B0504040101020102" pitchFamily="34" charset="0"/>
              </a:rPr>
              <a:t>  sobre </a:t>
            </a:r>
            <a:r>
              <a:rPr lang="pt-BR" sz="1200" dirty="0" err="1">
                <a:solidFill>
                  <a:srgbClr val="800000"/>
                </a:solidFill>
                <a:latin typeface="SariOT-Regular" panose="020B0504040101020102" pitchFamily="34" charset="0"/>
              </a:rPr>
              <a:t>los</a:t>
            </a:r>
            <a:r>
              <a:rPr lang="pt-BR" sz="1200" dirty="0">
                <a:solidFill>
                  <a:srgbClr val="800000"/>
                </a:solidFill>
                <a:latin typeface="SariOT-Regular" panose="020B0504040101020102" pitchFamily="34" charset="0"/>
              </a:rPr>
              <a:t> </a:t>
            </a:r>
            <a:r>
              <a:rPr lang="pt-BR" sz="1200" dirty="0" err="1">
                <a:solidFill>
                  <a:srgbClr val="800000"/>
                </a:solidFill>
                <a:latin typeface="SariOT-Regular" panose="020B0504040101020102" pitchFamily="34" charset="0"/>
              </a:rPr>
              <a:t>procesos</a:t>
            </a:r>
            <a:r>
              <a:rPr lang="pt-BR" sz="1200" dirty="0">
                <a:solidFill>
                  <a:srgbClr val="800000"/>
                </a:solidFill>
                <a:latin typeface="SariOT-Regular" panose="020B0504040101020102" pitchFamily="34" charset="0"/>
              </a:rPr>
              <a:t> de </a:t>
            </a:r>
            <a:r>
              <a:rPr lang="pt-BR" sz="1200" dirty="0" err="1">
                <a:solidFill>
                  <a:srgbClr val="800000"/>
                </a:solidFill>
                <a:latin typeface="SariOT-Regular" panose="020B0504040101020102" pitchFamily="34" charset="0"/>
              </a:rPr>
              <a:t>participación</a:t>
            </a:r>
            <a:r>
              <a:rPr lang="pt-BR" sz="1200" dirty="0">
                <a:solidFill>
                  <a:srgbClr val="800000"/>
                </a:solidFill>
                <a:latin typeface="SariOT-Regular" panose="020B0504040101020102" pitchFamily="34" charset="0"/>
              </a:rPr>
              <a:t> de NNA de </a:t>
            </a:r>
            <a:r>
              <a:rPr lang="pt-BR" sz="1200" dirty="0" err="1">
                <a:solidFill>
                  <a:srgbClr val="800000"/>
                </a:solidFill>
                <a:latin typeface="SariOT-Regular" panose="020B0504040101020102" pitchFamily="34" charset="0"/>
              </a:rPr>
              <a:t>la</a:t>
            </a:r>
            <a:r>
              <a:rPr lang="pt-BR" sz="1200" dirty="0">
                <a:solidFill>
                  <a:srgbClr val="800000"/>
                </a:solidFill>
                <a:latin typeface="SariOT-Regular" panose="020B0504040101020102" pitchFamily="34" charset="0"/>
              </a:rPr>
              <a:t> </a:t>
            </a:r>
            <a:r>
              <a:rPr lang="pt-BR" sz="1200" dirty="0" err="1">
                <a:solidFill>
                  <a:srgbClr val="800000"/>
                </a:solidFill>
                <a:latin typeface="SariOT-Regular" panose="020B0504040101020102" pitchFamily="34" charset="0"/>
              </a:rPr>
              <a:t>región</a:t>
            </a:r>
            <a:r>
              <a:rPr lang="pt-BR" sz="1200" dirty="0">
                <a:solidFill>
                  <a:srgbClr val="800000"/>
                </a:solidFill>
                <a:latin typeface="SariOT-Regular" panose="020B0504040101020102" pitchFamily="34" charset="0"/>
              </a:rPr>
              <a:t> andina</a:t>
            </a:r>
          </a:p>
        </p:txBody>
      </p:sp>
      <p:cxnSp>
        <p:nvCxnSpPr>
          <p:cNvPr id="71" name="Conector recto 70"/>
          <p:cNvCxnSpPr/>
          <p:nvPr/>
        </p:nvCxnSpPr>
        <p:spPr>
          <a:xfrm>
            <a:off x="7396375" y="2426382"/>
            <a:ext cx="0" cy="1783653"/>
          </a:xfrm>
          <a:prstGeom prst="line">
            <a:avLst/>
          </a:prstGeom>
          <a:ln w="12700">
            <a:solidFill>
              <a:srgbClr val="80000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ángulo 71"/>
          <p:cNvSpPr/>
          <p:nvPr/>
        </p:nvSpPr>
        <p:spPr>
          <a:xfrm>
            <a:off x="6975860" y="3118054"/>
            <a:ext cx="1296094" cy="841240"/>
          </a:xfrm>
          <a:prstGeom prst="rect">
            <a:avLst/>
          </a:prstGeom>
          <a:solidFill>
            <a:srgbClr val="FF8989">
              <a:alpha val="6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3" name="CuadroTexto 72"/>
          <p:cNvSpPr txBox="1"/>
          <p:nvPr/>
        </p:nvSpPr>
        <p:spPr>
          <a:xfrm>
            <a:off x="6963951" y="3137220"/>
            <a:ext cx="1296095" cy="83099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800000"/>
                </a:solidFill>
                <a:latin typeface="SariOT-Regular" panose="020B0504040101020102" pitchFamily="34" charset="0"/>
              </a:rPr>
              <a:t>2010:</a:t>
            </a:r>
          </a:p>
          <a:p>
            <a:pPr algn="ctr"/>
            <a:r>
              <a:rPr lang="pt-BR" sz="1200" b="1" dirty="0">
                <a:solidFill>
                  <a:srgbClr val="800000"/>
                </a:solidFill>
                <a:latin typeface="SariOT-Regular" panose="020B0504040101020102" pitchFamily="34" charset="0"/>
              </a:rPr>
              <a:t>ORA se transforma </a:t>
            </a:r>
            <a:r>
              <a:rPr lang="pt-BR" sz="1200" b="1" dirty="0" err="1">
                <a:solidFill>
                  <a:srgbClr val="800000"/>
                </a:solidFill>
                <a:latin typeface="SariOT-Regular" panose="020B0504040101020102" pitchFamily="34" charset="0"/>
              </a:rPr>
              <a:t>en</a:t>
            </a:r>
            <a:r>
              <a:rPr lang="pt-BR" sz="1200" b="1" dirty="0">
                <a:solidFill>
                  <a:srgbClr val="800000"/>
                </a:solidFill>
                <a:latin typeface="SariOT-Regular" panose="020B0504040101020102" pitchFamily="34" charset="0"/>
              </a:rPr>
              <a:t> ORAS</a:t>
            </a:r>
          </a:p>
        </p:txBody>
      </p:sp>
      <p:cxnSp>
        <p:nvCxnSpPr>
          <p:cNvPr id="74" name="Conector recto 73"/>
          <p:cNvCxnSpPr/>
          <p:nvPr/>
        </p:nvCxnSpPr>
        <p:spPr>
          <a:xfrm>
            <a:off x="9473533" y="2426382"/>
            <a:ext cx="0" cy="1783653"/>
          </a:xfrm>
          <a:prstGeom prst="line">
            <a:avLst/>
          </a:prstGeom>
          <a:ln w="12700">
            <a:solidFill>
              <a:srgbClr val="80000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ángulo 76"/>
          <p:cNvSpPr/>
          <p:nvPr/>
        </p:nvSpPr>
        <p:spPr>
          <a:xfrm>
            <a:off x="9148976" y="3145495"/>
            <a:ext cx="1296094" cy="797559"/>
          </a:xfrm>
          <a:prstGeom prst="rect">
            <a:avLst/>
          </a:prstGeom>
          <a:solidFill>
            <a:srgbClr val="A80000">
              <a:alpha val="6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9" name="CuadroTexto 78"/>
          <p:cNvSpPr txBox="1"/>
          <p:nvPr/>
        </p:nvSpPr>
        <p:spPr>
          <a:xfrm>
            <a:off x="9148079" y="3119452"/>
            <a:ext cx="1296095" cy="83099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SariOT-Regular" panose="020B0504040101020102" pitchFamily="34" charset="0"/>
              </a:rPr>
              <a:t>2015:</a:t>
            </a:r>
          </a:p>
          <a:p>
            <a:pPr algn="ctr"/>
            <a:r>
              <a:rPr lang="pt-BR" sz="1200" b="1" dirty="0">
                <a:solidFill>
                  <a:schemeClr val="bg1"/>
                </a:solidFill>
                <a:latin typeface="SariOT-Regular" panose="020B0504040101020102" pitchFamily="34" charset="0"/>
              </a:rPr>
              <a:t>ORAS y ORAC se </a:t>
            </a:r>
            <a:r>
              <a:rPr lang="pt-BR" sz="1200" b="1" dirty="0" err="1">
                <a:solidFill>
                  <a:schemeClr val="bg1"/>
                </a:solidFill>
                <a:latin typeface="SariOT-Regular" panose="020B0504040101020102" pitchFamily="34" charset="0"/>
              </a:rPr>
              <a:t>transforman</a:t>
            </a:r>
            <a:r>
              <a:rPr lang="pt-BR" sz="1200" b="1" dirty="0">
                <a:solidFill>
                  <a:schemeClr val="bg1"/>
                </a:solidFill>
                <a:latin typeface="SariOT-Regular" panose="020B0504040101020102" pitchFamily="34" charset="0"/>
              </a:rPr>
              <a:t> </a:t>
            </a:r>
            <a:r>
              <a:rPr lang="pt-BR" sz="1200" b="1" dirty="0" err="1">
                <a:solidFill>
                  <a:schemeClr val="bg1"/>
                </a:solidFill>
                <a:latin typeface="SariOT-Regular" panose="020B0504040101020102" pitchFamily="34" charset="0"/>
              </a:rPr>
              <a:t>en</a:t>
            </a:r>
            <a:r>
              <a:rPr lang="pt-BR" sz="1200" b="1" dirty="0">
                <a:solidFill>
                  <a:schemeClr val="bg1"/>
                </a:solidFill>
                <a:latin typeface="SariOT-Regular" panose="020B0504040101020102" pitchFamily="34" charset="0"/>
              </a:rPr>
              <a:t> </a:t>
            </a:r>
            <a:r>
              <a:rPr lang="pt-BR" sz="1200" b="1" dirty="0" err="1">
                <a:solidFill>
                  <a:schemeClr val="bg1"/>
                </a:solidFill>
                <a:latin typeface="SariOT-Regular" panose="020B0504040101020102" pitchFamily="34" charset="0"/>
              </a:rPr>
              <a:t>la</a:t>
            </a:r>
            <a:r>
              <a:rPr lang="pt-BR" sz="1200" b="1" dirty="0">
                <a:solidFill>
                  <a:schemeClr val="bg1"/>
                </a:solidFill>
                <a:latin typeface="SariOT-Regular" panose="020B0504040101020102" pitchFamily="34" charset="0"/>
              </a:rPr>
              <a:t> ORLA</a:t>
            </a:r>
          </a:p>
        </p:txBody>
      </p:sp>
      <p:sp>
        <p:nvSpPr>
          <p:cNvPr id="83" name="Rectángulo 82"/>
          <p:cNvSpPr/>
          <p:nvPr/>
        </p:nvSpPr>
        <p:spPr>
          <a:xfrm>
            <a:off x="8895659" y="4219150"/>
            <a:ext cx="1377230" cy="2395798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4" name="CuadroTexto 83"/>
          <p:cNvSpPr txBox="1"/>
          <p:nvPr/>
        </p:nvSpPr>
        <p:spPr>
          <a:xfrm>
            <a:off x="8895659" y="4238263"/>
            <a:ext cx="1377230" cy="138499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800000"/>
                </a:solidFill>
                <a:latin typeface="SariOT-Regular" panose="020B0504040101020102" pitchFamily="34" charset="0"/>
              </a:rPr>
              <a:t>2014:</a:t>
            </a:r>
          </a:p>
          <a:p>
            <a:r>
              <a:rPr lang="pt-BR" sz="1200" b="1" dirty="0">
                <a:solidFill>
                  <a:srgbClr val="800000"/>
                </a:solidFill>
                <a:latin typeface="SariOT-Regular" panose="020B0504040101020102" pitchFamily="34" charset="0"/>
              </a:rPr>
              <a:t>Auditoria Social</a:t>
            </a:r>
          </a:p>
          <a:p>
            <a:r>
              <a:rPr lang="pt-BR" sz="1200" b="1" dirty="0">
                <a:solidFill>
                  <a:srgbClr val="800000"/>
                </a:solidFill>
                <a:latin typeface="SariOT-Regular" panose="020B0504040101020102" pitchFamily="34" charset="0"/>
              </a:rPr>
              <a:t>De </a:t>
            </a:r>
            <a:r>
              <a:rPr lang="pt-BR" sz="1200" b="1" dirty="0" err="1">
                <a:solidFill>
                  <a:srgbClr val="800000"/>
                </a:solidFill>
                <a:latin typeface="SariOT-Regular" panose="020B0504040101020102" pitchFamily="34" charset="0"/>
              </a:rPr>
              <a:t>Niños</a:t>
            </a:r>
            <a:r>
              <a:rPr lang="pt-BR" sz="1200" b="1" dirty="0">
                <a:solidFill>
                  <a:srgbClr val="800000"/>
                </a:solidFill>
                <a:latin typeface="SariOT-Regular" panose="020B0504040101020102" pitchFamily="34" charset="0"/>
              </a:rPr>
              <a:t>, </a:t>
            </a:r>
            <a:r>
              <a:rPr lang="pt-BR" sz="1200" b="1" dirty="0" err="1">
                <a:solidFill>
                  <a:srgbClr val="800000"/>
                </a:solidFill>
                <a:latin typeface="SariOT-Regular" panose="020B0504040101020102" pitchFamily="34" charset="0"/>
              </a:rPr>
              <a:t>Niñas</a:t>
            </a:r>
            <a:r>
              <a:rPr lang="pt-BR" sz="1200" b="1" dirty="0">
                <a:solidFill>
                  <a:srgbClr val="800000"/>
                </a:solidFill>
                <a:latin typeface="SariOT-Regular" panose="020B0504040101020102" pitchFamily="34" charset="0"/>
              </a:rPr>
              <a:t> y Adolescentes</a:t>
            </a:r>
          </a:p>
          <a:p>
            <a:endParaRPr lang="pt-BR" sz="1200" b="1" dirty="0">
              <a:solidFill>
                <a:srgbClr val="800000"/>
              </a:solidFill>
              <a:latin typeface="SariOT-Regular" panose="020B0504040101020102" pitchFamily="34" charset="0"/>
            </a:endParaRPr>
          </a:p>
          <a:p>
            <a:r>
              <a:rPr lang="pt-BR" sz="1200" dirty="0">
                <a:solidFill>
                  <a:srgbClr val="800000"/>
                </a:solidFill>
                <a:latin typeface="SariOT-Regular" panose="020B0504040101020102" pitchFamily="34" charset="0"/>
              </a:rPr>
              <a:t>Es </a:t>
            </a:r>
            <a:r>
              <a:rPr lang="pt-BR" sz="1200" dirty="0" err="1">
                <a:solidFill>
                  <a:srgbClr val="800000"/>
                </a:solidFill>
                <a:latin typeface="SariOT-Regular" panose="020B0504040101020102" pitchFamily="34" charset="0"/>
              </a:rPr>
              <a:t>tiempo</a:t>
            </a:r>
            <a:r>
              <a:rPr lang="pt-BR" sz="1200" dirty="0">
                <a:solidFill>
                  <a:srgbClr val="800000"/>
                </a:solidFill>
                <a:latin typeface="SariOT-Regular" panose="020B0504040101020102" pitchFamily="34" charset="0"/>
              </a:rPr>
              <a:t> de </a:t>
            </a:r>
            <a:r>
              <a:rPr lang="pt-BR" sz="1200" dirty="0" err="1">
                <a:solidFill>
                  <a:srgbClr val="800000"/>
                </a:solidFill>
                <a:latin typeface="SariOT-Regular" panose="020B0504040101020102" pitchFamily="34" charset="0"/>
              </a:rPr>
              <a:t>derechos</a:t>
            </a:r>
            <a:r>
              <a:rPr lang="pt-BR" sz="1200" dirty="0">
                <a:solidFill>
                  <a:srgbClr val="800000"/>
                </a:solidFill>
                <a:latin typeface="SariOT-Regular" panose="020B0504040101020102" pitchFamily="34" charset="0"/>
              </a:rPr>
              <a:t>?</a:t>
            </a:r>
          </a:p>
        </p:txBody>
      </p:sp>
      <p:cxnSp>
        <p:nvCxnSpPr>
          <p:cNvPr id="75" name="Conector recto 74">
            <a:extLst>
              <a:ext uri="{FF2B5EF4-FFF2-40B4-BE49-F238E27FC236}">
                <a16:creationId xmlns:a16="http://schemas.microsoft.com/office/drawing/2014/main" id="{72E0BC20-0872-419A-BC04-4EA8C7739A4F}"/>
              </a:ext>
            </a:extLst>
          </p:cNvPr>
          <p:cNvCxnSpPr/>
          <p:nvPr/>
        </p:nvCxnSpPr>
        <p:spPr>
          <a:xfrm>
            <a:off x="11419554" y="2429318"/>
            <a:ext cx="0" cy="1783653"/>
          </a:xfrm>
          <a:prstGeom prst="line">
            <a:avLst/>
          </a:prstGeom>
          <a:ln w="12700">
            <a:solidFill>
              <a:srgbClr val="80000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ángulo 75">
            <a:extLst>
              <a:ext uri="{FF2B5EF4-FFF2-40B4-BE49-F238E27FC236}">
                <a16:creationId xmlns:a16="http://schemas.microsoft.com/office/drawing/2014/main" id="{DBA1489E-05E5-4465-B5D3-CF89F4D140F3}"/>
              </a:ext>
            </a:extLst>
          </p:cNvPr>
          <p:cNvSpPr/>
          <p:nvPr/>
        </p:nvSpPr>
        <p:spPr>
          <a:xfrm>
            <a:off x="10355405" y="4222086"/>
            <a:ext cx="1608528" cy="239285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62AAFEF4-03B0-4138-B0FE-EDBA2B7A3FEB}"/>
              </a:ext>
            </a:extLst>
          </p:cNvPr>
          <p:cNvSpPr txBox="1"/>
          <p:nvPr/>
        </p:nvSpPr>
        <p:spPr>
          <a:xfrm>
            <a:off x="10355405" y="4241199"/>
            <a:ext cx="1590944" cy="175432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rgbClr val="800000"/>
                </a:solidFill>
                <a:latin typeface="SariOT-Regular" panose="020B0504040101020102" pitchFamily="34" charset="0"/>
              </a:rPr>
              <a:t>2019:</a:t>
            </a:r>
          </a:p>
          <a:p>
            <a:r>
              <a:rPr lang="pt-BR" sz="1200" b="1" dirty="0">
                <a:solidFill>
                  <a:srgbClr val="800000"/>
                </a:solidFill>
                <a:latin typeface="SariOT-Regular" panose="020B0504040101020102" pitchFamily="34" charset="0"/>
              </a:rPr>
              <a:t>Diagnóstico </a:t>
            </a:r>
            <a:br>
              <a:rPr lang="pt-BR" sz="1200" b="1" dirty="0">
                <a:solidFill>
                  <a:srgbClr val="800000"/>
                </a:solidFill>
                <a:latin typeface="SariOT-Regular" panose="020B0504040101020102" pitchFamily="34" charset="0"/>
              </a:rPr>
            </a:br>
            <a:r>
              <a:rPr lang="pt-BR" sz="1200" b="1" dirty="0">
                <a:solidFill>
                  <a:srgbClr val="800000"/>
                </a:solidFill>
                <a:latin typeface="SariOT-Regular" panose="020B0504040101020102" pitchFamily="34" charset="0"/>
              </a:rPr>
              <a:t>(</a:t>
            </a:r>
            <a:r>
              <a:rPr lang="pt-BR" sz="1200" b="1" dirty="0" err="1">
                <a:solidFill>
                  <a:srgbClr val="800000"/>
                </a:solidFill>
                <a:latin typeface="SariOT-Regular" panose="020B0504040101020102" pitchFamily="34" charset="0"/>
              </a:rPr>
              <a:t>Proyecto</a:t>
            </a:r>
            <a:r>
              <a:rPr lang="pt-BR" sz="1200" b="1" dirty="0">
                <a:solidFill>
                  <a:srgbClr val="800000"/>
                </a:solidFill>
                <a:latin typeface="SariOT-Regular" panose="020B0504040101020102" pitchFamily="34" charset="0"/>
              </a:rPr>
              <a:t> Regional) </a:t>
            </a:r>
          </a:p>
          <a:p>
            <a:endParaRPr lang="pt-BR" sz="1200" b="1" dirty="0">
              <a:solidFill>
                <a:srgbClr val="800000"/>
              </a:solidFill>
              <a:latin typeface="SariOT-Regular" panose="020B0504040101020102" pitchFamily="34" charset="0"/>
            </a:endParaRPr>
          </a:p>
          <a:p>
            <a:endParaRPr lang="pt-BR" sz="1200" b="1" dirty="0">
              <a:solidFill>
                <a:srgbClr val="800000"/>
              </a:solidFill>
              <a:latin typeface="SariOT-Regular" panose="020B0504040101020102" pitchFamily="34" charset="0"/>
            </a:endParaRPr>
          </a:p>
          <a:p>
            <a:r>
              <a:rPr lang="pt-BR" sz="1200" dirty="0">
                <a:solidFill>
                  <a:srgbClr val="800000"/>
                </a:solidFill>
                <a:latin typeface="SariOT-Regular" panose="020B0504040101020102" pitchFamily="34" charset="0"/>
              </a:rPr>
              <a:t>NNAJ </a:t>
            </a:r>
            <a:r>
              <a:rPr lang="pt-BR" sz="1200" dirty="0" err="1">
                <a:solidFill>
                  <a:srgbClr val="800000"/>
                </a:solidFill>
                <a:latin typeface="SariOT-Regular" panose="020B0504040101020102" pitchFamily="34" charset="0"/>
              </a:rPr>
              <a:t>reflexionan</a:t>
            </a:r>
            <a:r>
              <a:rPr lang="pt-BR" sz="1200" dirty="0">
                <a:solidFill>
                  <a:srgbClr val="800000"/>
                </a:solidFill>
                <a:latin typeface="SariOT-Regular" panose="020B0504040101020102" pitchFamily="34" charset="0"/>
              </a:rPr>
              <a:t> sobre </a:t>
            </a:r>
            <a:r>
              <a:rPr lang="pt-BR" sz="1200" dirty="0" err="1">
                <a:solidFill>
                  <a:srgbClr val="800000"/>
                </a:solidFill>
                <a:latin typeface="SariOT-Regular" panose="020B0504040101020102" pitchFamily="34" charset="0"/>
              </a:rPr>
              <a:t>violaciones</a:t>
            </a:r>
            <a:r>
              <a:rPr lang="pt-BR" sz="1200" dirty="0">
                <a:solidFill>
                  <a:srgbClr val="800000"/>
                </a:solidFill>
                <a:latin typeface="SariOT-Regular" panose="020B0504040101020102" pitchFamily="34" charset="0"/>
              </a:rPr>
              <a:t> de </a:t>
            </a:r>
            <a:r>
              <a:rPr lang="pt-BR" sz="1200" dirty="0" err="1">
                <a:solidFill>
                  <a:srgbClr val="800000"/>
                </a:solidFill>
                <a:latin typeface="SariOT-Regular" panose="020B0504040101020102" pitchFamily="34" charset="0"/>
              </a:rPr>
              <a:t>derechos</a:t>
            </a:r>
            <a:r>
              <a:rPr lang="pt-BR" sz="1200" dirty="0">
                <a:solidFill>
                  <a:srgbClr val="800000"/>
                </a:solidFill>
                <a:latin typeface="SariOT-Regular" panose="020B0504040101020102" pitchFamily="34" charset="0"/>
              </a:rPr>
              <a:t> </a:t>
            </a:r>
            <a:r>
              <a:rPr lang="pt-BR" sz="1200" dirty="0" err="1">
                <a:solidFill>
                  <a:srgbClr val="800000"/>
                </a:solidFill>
                <a:latin typeface="SariOT-Regular" panose="020B0504040101020102" pitchFamily="34" charset="0"/>
              </a:rPr>
              <a:t>basadas</a:t>
            </a:r>
            <a:r>
              <a:rPr lang="pt-BR" sz="1200" dirty="0">
                <a:solidFill>
                  <a:srgbClr val="800000"/>
                </a:solidFill>
                <a:latin typeface="SariOT-Regular" panose="020B0504040101020102" pitchFamily="34" charset="0"/>
              </a:rPr>
              <a:t> em género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11052143" y="2472375"/>
            <a:ext cx="756356" cy="369332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800000"/>
                </a:solidFill>
                <a:latin typeface="SariOT-Regular" panose="020B0504040101020102" pitchFamily="34" charset="0"/>
              </a:rPr>
              <a:t>2019</a:t>
            </a:r>
            <a:endParaRPr lang="es-MX" b="1" dirty="0">
              <a:solidFill>
                <a:srgbClr val="800000"/>
              </a:solidFill>
              <a:latin typeface="SariOT-Regular" panose="020B050404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909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4" grpId="0" animBg="1"/>
      <p:bldP spid="55" grpId="0" animBg="1"/>
      <p:bldP spid="58" grpId="0" animBg="1"/>
      <p:bldP spid="59" grpId="0" animBg="1"/>
      <p:bldP spid="63" grpId="0" animBg="1"/>
      <p:bldP spid="64" grpId="0" animBg="1"/>
      <p:bldP spid="67" grpId="0" animBg="1"/>
      <p:bldP spid="68" grpId="0" animBg="1"/>
      <p:bldP spid="83" grpId="0" animBg="1"/>
      <p:bldP spid="84" grpId="0" animBg="1"/>
      <p:bldP spid="76" grpId="0" animBg="1"/>
      <p:bldP spid="8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" y="152636"/>
            <a:ext cx="3188208" cy="95402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A5FE6C8-2D52-4B98-8129-6F915C043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250" y="0"/>
            <a:ext cx="7441406" cy="3429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333D869-80FD-4127-8A56-B236D50E8EE3}"/>
              </a:ext>
            </a:extLst>
          </p:cNvPr>
          <p:cNvSpPr txBox="1"/>
          <p:nvPr/>
        </p:nvSpPr>
        <p:spPr>
          <a:xfrm>
            <a:off x="345475" y="3833856"/>
            <a:ext cx="1100539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2019: 30 </a:t>
            </a:r>
            <a:r>
              <a:rPr lang="pt-BR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años</a:t>
            </a:r>
            <a:r>
              <a:rPr lang="pt-BR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pt-BR" sz="2400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pt-BR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CDN </a:t>
            </a:r>
            <a:r>
              <a:rPr lang="pt-BR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(William)</a:t>
            </a:r>
            <a:endParaRPr lang="pt-BR" sz="24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proceso en Colombia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idea del uso del logo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Procesos en los otros Programas?</a:t>
            </a:r>
            <a:endParaRPr lang="es-CO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062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D8DBD80-6842-49F2-AB7B-28944B5EB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FBEADDE-BF9F-483B-A526-3BDB5FF68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1" y="155261"/>
            <a:ext cx="3187944" cy="95089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2CE511A-E9AA-4717-9F0B-D55EDF4B7281}"/>
              </a:ext>
            </a:extLst>
          </p:cNvPr>
          <p:cNvSpPr txBox="1"/>
          <p:nvPr/>
        </p:nvSpPr>
        <p:spPr>
          <a:xfrm>
            <a:off x="345475" y="1723704"/>
            <a:ext cx="1100539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Hilos </a:t>
            </a:r>
            <a:r>
              <a:rPr lang="pt-BR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Conductores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2019:</a:t>
            </a:r>
          </a:p>
          <a:p>
            <a:endParaRPr lang="pt-B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nuevos Objetivos Estratégicos de terre des hommes (tuto)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enfoques temáticos de la ORLA (Mila)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Ejes de la Estrategia Regional (tuto)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años de la CDN (Mila, William)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 Mundial de Jugar – SMJ </a:t>
            </a:r>
            <a:r>
              <a:rPr lang="es-CO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(Bruna)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Mesas temáticas: articulación temática en proyectos Kofi, en los programas y en la región (Mila/Josi)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s-CO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FridaysForFuture</a:t>
            </a: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(Lilian/Ana Sofia)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Campaña Derechos Ecológicos (Mila)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Alternativas al Desarrollo (tuto)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CO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2618F00-9A11-4669-9EA7-FCC3965C0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2755" y="-184638"/>
            <a:ext cx="709246" cy="771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94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" y="152636"/>
            <a:ext cx="3188208" cy="95402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7EB32C5-02B4-468B-9F2D-E370461D6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53" y="0"/>
            <a:ext cx="8628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72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D8DBD80-6842-49F2-AB7B-28944B5EB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FBEADDE-BF9F-483B-A526-3BDB5FF68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1" y="155261"/>
            <a:ext cx="3187944" cy="95089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2CE511A-E9AA-4717-9F0B-D55EDF4B7281}"/>
              </a:ext>
            </a:extLst>
          </p:cNvPr>
          <p:cNvSpPr txBox="1"/>
          <p:nvPr/>
        </p:nvSpPr>
        <p:spPr>
          <a:xfrm>
            <a:off x="345475" y="1723704"/>
            <a:ext cx="1100539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Hilos </a:t>
            </a:r>
            <a:r>
              <a:rPr lang="pt-BR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Conductores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2019:</a:t>
            </a:r>
          </a:p>
          <a:p>
            <a:endParaRPr lang="pt-B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nuevos Objetivos Estratégicos de terre des hommes (tuto)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enfoques temáticos de la ORLA (Mila)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Ejes de la Estrategia Regional (tuto)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años de la CDN (Mila, William)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 Mundial de Jugar – SMJ (Bruna)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Mesas temáticas: articulación temática en proyectos Kofi, en los programas y en la región (Mila/Josi)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s-CO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FridaysForFuture</a:t>
            </a: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(Lilian/Ana Sofia)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Campaña Derechos Ecológicos (Mila)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Alternativas al Desarrollo (tuto)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CO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2618F00-9A11-4669-9EA7-FCC3965C0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2755" y="-184638"/>
            <a:ext cx="709246" cy="771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0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" y="152636"/>
            <a:ext cx="3188208" cy="95402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1FE6F49-E194-4EE3-B85D-DCA2F5C62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415" y="0"/>
            <a:ext cx="4877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73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" y="152636"/>
            <a:ext cx="3188208" cy="95402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1EE5822-9719-4C02-9D02-2C5AEF7C6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725" y="0"/>
            <a:ext cx="5514549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85E21C6-B2A6-43A2-B23E-23051FD10E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076" y="5343028"/>
            <a:ext cx="1713198" cy="51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12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" y="152636"/>
            <a:ext cx="3188208" cy="95402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CDCE7B4-0843-4394-B3FB-839087658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685" y="5112024"/>
            <a:ext cx="3138854" cy="209256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C258D3A-8B29-4EF0-89F2-2E1EB9E130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643" y="5217396"/>
            <a:ext cx="2491914" cy="1705981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0287E89-B897-4EA3-813E-E45C9C7039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123" y="1422769"/>
            <a:ext cx="4388971" cy="292598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C3D8BB82-1B49-4D68-B47C-E23C835990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58" y="-1"/>
            <a:ext cx="1710779" cy="2562325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A4D427B8-4E16-42AE-8A5A-EEE5A3B0A2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892" y="-103123"/>
            <a:ext cx="3977054" cy="265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80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" y="152636"/>
            <a:ext cx="3188208" cy="95402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65D99BA-700E-4FF3-863B-7641D8598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020" y="4915531"/>
            <a:ext cx="2876966" cy="215772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7ABABDB-0F1B-4E28-B2C8-D7BDDB5420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892" y="2501011"/>
            <a:ext cx="4291944" cy="286055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E2F5AFB-C970-4C9E-9161-19F30D1DC1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632" y="-174503"/>
            <a:ext cx="3843488" cy="256232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E9798D03-8AF9-4555-9818-88B8D447FA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48" y="3785824"/>
            <a:ext cx="4608263" cy="30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949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5" y="152636"/>
            <a:ext cx="3188208" cy="95402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CDCE7B4-0843-4394-B3FB-839087658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685" y="5112024"/>
            <a:ext cx="3138854" cy="209256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C258D3A-8B29-4EF0-89F2-2E1EB9E130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643" y="5217396"/>
            <a:ext cx="2491914" cy="170598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65D99BA-700E-4FF3-863B-7641D85983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020" y="4915531"/>
            <a:ext cx="2876966" cy="215772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7ABABDB-0F1B-4E28-B2C8-D7BDDB5420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892" y="2501011"/>
            <a:ext cx="4291944" cy="286055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E2F5AFB-C970-4C9E-9161-19F30D1DC1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632" y="-174503"/>
            <a:ext cx="3843488" cy="256232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E9798D03-8AF9-4555-9818-88B8D447FA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48" y="3785824"/>
            <a:ext cx="4608263" cy="307217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0287E89-B897-4EA3-813E-E45C9C7039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123" y="1422769"/>
            <a:ext cx="4388971" cy="292598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C3D8BB82-1B49-4D68-B47C-E23C835990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58" y="-1"/>
            <a:ext cx="1710779" cy="2562325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A4D427B8-4E16-42AE-8A5A-EEE5A3B0A2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892" y="-103123"/>
            <a:ext cx="3977054" cy="265137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048F171A-C04C-4C5F-82C4-85E10FB112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048" y="1106660"/>
            <a:ext cx="6645304" cy="528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84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D8DBD80-6842-49F2-AB7B-28944B5EB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FBEADDE-BF9F-483B-A526-3BDB5FF68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1" y="155261"/>
            <a:ext cx="3187944" cy="95089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2CE511A-E9AA-4717-9F0B-D55EDF4B7281}"/>
              </a:ext>
            </a:extLst>
          </p:cNvPr>
          <p:cNvSpPr txBox="1"/>
          <p:nvPr/>
        </p:nvSpPr>
        <p:spPr>
          <a:xfrm>
            <a:off x="345475" y="1723704"/>
            <a:ext cx="1100539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Hilos </a:t>
            </a:r>
            <a:r>
              <a:rPr lang="pt-BR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Conductores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2019:</a:t>
            </a:r>
          </a:p>
          <a:p>
            <a:endParaRPr lang="pt-B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nuevos Objetivos Estratégicos de terre des hommes (tuto)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enfoques temáticos de la ORLA (Mila)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Ejes de la Estrategia Regional (tuto)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años de la CDN (Mila, William)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 Mundial de Jugar – SMJ (Bruna)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Mesas temáticas: articulación temática en proyectos Kofi, en los programas y en la región </a:t>
            </a:r>
            <a:r>
              <a:rPr lang="es-CO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(Mila/Josi)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s-CO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FridaysForFuture</a:t>
            </a: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(Lilian/Ana Sofia)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Campaña Derechos Ecológicos (Mila)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Alternativas al Desarrollo (tuto)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CO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2618F00-9A11-4669-9EA7-FCC3965C0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2755" y="-184638"/>
            <a:ext cx="709246" cy="771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82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D8DBD80-6842-49F2-AB7B-28944B5EB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FBEADDE-BF9F-483B-A526-3BDB5FF68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1" y="155261"/>
            <a:ext cx="3187944" cy="95089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2618F00-9A11-4669-9EA7-FCC3965C0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2755" y="-184638"/>
            <a:ext cx="709246" cy="7715444"/>
          </a:xfrm>
          <a:prstGeom prst="rect">
            <a:avLst/>
          </a:prstGeom>
        </p:spPr>
      </p:pic>
      <p:pic>
        <p:nvPicPr>
          <p:cNvPr id="16386" name="Picture 2" descr="https://lh3.googleusercontent.com/Jp6a5vsmfjkBeE7yVi3fYVLrp6ln0zuPzvfpGhvWCmiEmIgnpLm8oo-EVZJyHsid1EaQUeAng__jrp1WQEd2PY6pzGQQxSMqm62yVE_c3_-2fiDU8xQBZge6UDFC7R49qaFYoM7o_CnPjN2n2aoWZKpyr1y5sqP9RD0GQbdEoBdauaeHiWn0nfpoAPI5F8CT8qI9zmd_7o9NLPyeVhjIqAe7SoW2UVRcQew06lDOoxU7blqNxRv8sYcPjca4NZXH6QH-rYlPPlAPV5TjjdFEr1ANuxIS59df3MP0O3SXXgf02l_TOdyAOEjEyyF266ORJJewcgtH0G1peyayzrGw8XNsv8SwHTKKz2llNVZf4BjBDE8V1SRcyBLmyuKZLy4duphSmsEx8GYyrb15Y2r6uT2lEDCUhI5a-PBI5vsAl5GVe4oweJcVTcJyoOtWJXJbIYJSnW0IikexprSfP70mmpgFmM5xvPcqIQCCitDms6r6hn2gXZTwIUdu9S0of_upMdZQWreFRhwCmYNmim-qqMgxnlqIjljLRjF2hNbN3FGyESDN3fzXc_evdFwSSr2BHSe7SdN-rxZtEowqMnOmXYYQLjkvmvGw5dwvqh2pMhmnJo4fk8BEQX2X8hLdq3mGtF-i4K7avY-zIAP-74UuGnCMsJDCg54C=w1293-h970-no">
            <a:extLst>
              <a:ext uri="{FF2B5EF4-FFF2-40B4-BE49-F238E27FC236}">
                <a16:creationId xmlns:a16="http://schemas.microsoft.com/office/drawing/2014/main" id="{B96E7CB1-C97B-4914-9DF7-FB7183205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215" y="864553"/>
            <a:ext cx="7488115" cy="561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510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D8DBD80-6842-49F2-AB7B-28944B5EB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FBEADDE-BF9F-483B-A526-3BDB5FF68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1" y="155261"/>
            <a:ext cx="3187944" cy="95089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2CE511A-E9AA-4717-9F0B-D55EDF4B7281}"/>
              </a:ext>
            </a:extLst>
          </p:cNvPr>
          <p:cNvSpPr txBox="1"/>
          <p:nvPr/>
        </p:nvSpPr>
        <p:spPr>
          <a:xfrm>
            <a:off x="345475" y="1723704"/>
            <a:ext cx="1100539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Articulación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temática </a:t>
            </a:r>
            <a:r>
              <a:rPr lang="pt-BR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región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pt-B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Conferencias temáticas realizadas entre 2016 y 2018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Mesas temáticas: espacios de interacción temática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de las mesas temáticas: </a:t>
            </a: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 gestión y construcción de conocimientos; (2) observatorio de tendencias temáticas en la región; (3) incidencia </a:t>
            </a:r>
            <a:endParaRPr lang="es-CO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articulación temática en los nuevos proyectos Kofi: “</a:t>
            </a:r>
            <a:r>
              <a:rPr lang="es-CO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Kofis</a:t>
            </a: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Regionales”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Princípio</a:t>
            </a: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A3V amplias bianuales: los recursos ahorrados se invierten en las mesas temáticas, sus campañas y producciones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avanzar en la articulación temática?</a:t>
            </a:r>
            <a:br>
              <a:rPr lang="es-ES" dirty="0"/>
            </a:br>
            <a:endParaRPr lang="es-CO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2618F00-9A11-4669-9EA7-FCC3965C0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2755" y="-184638"/>
            <a:ext cx="709246" cy="771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33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D8DBD80-6842-49F2-AB7B-28944B5EB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FBEADDE-BF9F-483B-A526-3BDB5FF68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1" y="155261"/>
            <a:ext cx="3187944" cy="95089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2CE511A-E9AA-4717-9F0B-D55EDF4B7281}"/>
              </a:ext>
            </a:extLst>
          </p:cNvPr>
          <p:cNvSpPr txBox="1"/>
          <p:nvPr/>
        </p:nvSpPr>
        <p:spPr>
          <a:xfrm>
            <a:off x="345475" y="1723704"/>
            <a:ext cx="1100539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Hilos </a:t>
            </a:r>
            <a:r>
              <a:rPr lang="pt-BR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Conductores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2019:</a:t>
            </a:r>
          </a:p>
          <a:p>
            <a:endParaRPr lang="pt-B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nuevos Objetivos Estratégicos de terre des hommes (tuto)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enfoques temáticos de la ORLA (Mila)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Ejes de la Estrategia Regional (tuto)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años de la CDN (Mila, William)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 Mundial de Jugar – SMJ (Bruna)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Mesas temáticas: articulación temática en proyectos Kofi, en los programas y en la región (Mila/Josi)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s-CO" sz="2400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FridaysForFuture</a:t>
            </a:r>
            <a:r>
              <a:rPr lang="es-CO" sz="2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(Lilian/Ana Sofia)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Campaña Derechos Ecológicos (Mila)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Alternativas al Desarrollo (tuto)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CO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2618F00-9A11-4669-9EA7-FCC3965C0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2755" y="-184638"/>
            <a:ext cx="709246" cy="771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11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D8DBD80-6842-49F2-AB7B-28944B5EB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FBEADDE-BF9F-483B-A526-3BDB5FF68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1" y="155261"/>
            <a:ext cx="3187944" cy="95089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AEBC82-0C39-4D73-B3A3-53FFCF5A1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2755" y="-184638"/>
            <a:ext cx="709246" cy="771544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BCA290D-5AAF-48A6-B60A-7C04F08152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515" y="1018764"/>
            <a:ext cx="8260918" cy="550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08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D8DBD80-6842-49F2-AB7B-28944B5EB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FBEADDE-BF9F-483B-A526-3BDB5FF68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1" y="155261"/>
            <a:ext cx="3187944" cy="95089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2CE511A-E9AA-4717-9F0B-D55EDF4B7281}"/>
              </a:ext>
            </a:extLst>
          </p:cNvPr>
          <p:cNvSpPr txBox="1"/>
          <p:nvPr/>
        </p:nvSpPr>
        <p:spPr>
          <a:xfrm>
            <a:off x="345475" y="1723704"/>
            <a:ext cx="1100539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Hilos </a:t>
            </a:r>
            <a:r>
              <a:rPr lang="pt-BR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Conductores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2019:</a:t>
            </a:r>
          </a:p>
          <a:p>
            <a:endParaRPr lang="pt-B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es-CO" sz="2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nuevos Objetivos Estratégicos de terre des hommes</a:t>
            </a:r>
            <a:r>
              <a:rPr lang="es-CO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(tuto)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enfoques temáticos de la ORLA (Mila)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Ejes de la Estrategia Regional (tuto)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años de la CDN (Mila, William)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 Mundial de Jugar – SMJ (Bruna)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Mesas temáticas: articulación temática en proyectos Kofi, en los programas y en la región (Mila/Josi)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s-CO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FridaysForFuture</a:t>
            </a: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(Lilian/Ana Sofia)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Campaña Derechos Ecológicos (Mila)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Alternativas al Desarrollo (tuto)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CO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2618F00-9A11-4669-9EA7-FCC3965C0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2755" y="-184638"/>
            <a:ext cx="709246" cy="771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14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D8DBD80-6842-49F2-AB7B-28944B5EB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FBEADDE-BF9F-483B-A526-3BDB5FF68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1" y="155261"/>
            <a:ext cx="3187944" cy="95089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28F0E94-6C3B-4A92-863A-29F67ECC5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2755" y="-184638"/>
            <a:ext cx="709246" cy="771544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0263BF5-8142-4FF8-93F2-8B601E6F19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139" y="935168"/>
            <a:ext cx="8216956" cy="547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54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D8DBD80-6842-49F2-AB7B-28944B5EB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FBEADDE-BF9F-483B-A526-3BDB5FF68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1" y="155261"/>
            <a:ext cx="3187944" cy="95089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2CE511A-E9AA-4717-9F0B-D55EDF4B7281}"/>
              </a:ext>
            </a:extLst>
          </p:cNvPr>
          <p:cNvSpPr txBox="1"/>
          <p:nvPr/>
        </p:nvSpPr>
        <p:spPr>
          <a:xfrm>
            <a:off x="345475" y="1723704"/>
            <a:ext cx="1100539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Hilos </a:t>
            </a:r>
            <a:r>
              <a:rPr lang="pt-BR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Conductores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2019:</a:t>
            </a:r>
          </a:p>
          <a:p>
            <a:endParaRPr lang="pt-B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nuevos Objetivos Estratégicos de terre des hommes (tuto)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enfoques temáticos de la ORLA (Mila)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Ejes de la Estrategia Regional (tuto)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años de la CDN (Mila, William)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 Mundial de Jugar – SMJ (Bruna)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Mesas temáticas: articulación temática en proyectos Kofi, en los programas y en la región (Mila/Josi)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s-CO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FridaysForFuture</a:t>
            </a: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(Lilian/Ana Sofia)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Campaña Derechos Ecológicos </a:t>
            </a:r>
            <a:r>
              <a:rPr lang="es-CO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(Mila)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Alternativas al Desarrollo (tuto)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CO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2618F00-9A11-4669-9EA7-FCC3965C0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2755" y="-184638"/>
            <a:ext cx="709246" cy="771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53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D8DBD80-6842-49F2-AB7B-28944B5EB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FBEADDE-BF9F-483B-A526-3BDB5FF68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1" y="155261"/>
            <a:ext cx="3187944" cy="95089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28F0E94-6C3B-4A92-863A-29F67ECC5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2755" y="-184638"/>
            <a:ext cx="709246" cy="771544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D4D9769-0BBD-4FDA-9AC8-553AB6E9E8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718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91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D8DBD80-6842-49F2-AB7B-28944B5EB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FBEADDE-BF9F-483B-A526-3BDB5FF68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1" y="155261"/>
            <a:ext cx="3187944" cy="95089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2CE511A-E9AA-4717-9F0B-D55EDF4B7281}"/>
              </a:ext>
            </a:extLst>
          </p:cNvPr>
          <p:cNvSpPr txBox="1"/>
          <p:nvPr/>
        </p:nvSpPr>
        <p:spPr>
          <a:xfrm>
            <a:off x="345475" y="1723704"/>
            <a:ext cx="1100539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Hilos </a:t>
            </a:r>
            <a:r>
              <a:rPr lang="pt-BR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Conductores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2019:</a:t>
            </a:r>
          </a:p>
          <a:p>
            <a:endParaRPr lang="pt-BR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nuevos Objetivos Estratégicos de terre des hommes (tuto)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enfoques temáticos de la ORLA (Mila)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Ejes de la Estrategia Regional (tuto)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años de la CDN (Mila, William)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 Mundial de Jugar – SMJ (Bruna)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Mesas temáticas: articulación temática en proyectos Kofi, en los programas y en la región (Mila/Josi)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s-CO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FridaysForFuture</a:t>
            </a: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(Lilian/Ana Sofia)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Campaña Derechos Ecológicos (Mila)</a:t>
            </a:r>
          </a:p>
          <a:p>
            <a:pPr marL="457200" indent="-457200">
              <a:buFont typeface="+mj-lt"/>
              <a:buAutoNum type="arabicParenR"/>
            </a:pPr>
            <a:r>
              <a:rPr lang="es-CO" sz="2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Alternativas al Desarrollo</a:t>
            </a:r>
            <a:r>
              <a:rPr lang="es-CO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(tuto)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CO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2618F00-9A11-4669-9EA7-FCC3965C0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2755" y="-184638"/>
            <a:ext cx="709246" cy="771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3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D8DBD80-6842-49F2-AB7B-28944B5EB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FBEADDE-BF9F-483B-A526-3BDB5FF68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1" y="155261"/>
            <a:ext cx="3187944" cy="95089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28F0E94-6C3B-4A92-863A-29F67ECC5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2755" y="-184638"/>
            <a:ext cx="709246" cy="771544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33C485D-0248-46DE-B9F2-7C5C7F6E6A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233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96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08E478B-5A7C-484B-AB07-3E69D51EB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8670"/>
            <a:ext cx="12330226" cy="835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32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D8DBD80-6842-49F2-AB7B-28944B5EB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FBEADDE-BF9F-483B-A526-3BDB5FF68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1" y="155261"/>
            <a:ext cx="3187944" cy="95089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EDED070-72E1-439D-8DC4-E516A6FE2E4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931542" y="384492"/>
            <a:ext cx="5612130" cy="608901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B64C10F-54E9-44E5-A2C1-C0E2C7CF6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2755" y="-184638"/>
            <a:ext cx="709246" cy="771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69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D8DBD80-6842-49F2-AB7B-28944B5EB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FBEADDE-BF9F-483B-A526-3BDB5FF68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1" y="155261"/>
            <a:ext cx="3187944" cy="95089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C2B9452-10A5-477C-813E-285A91609A5E}"/>
              </a:ext>
            </a:extLst>
          </p:cNvPr>
          <p:cNvSpPr txBox="1"/>
          <p:nvPr/>
        </p:nvSpPr>
        <p:spPr>
          <a:xfrm>
            <a:off x="616688" y="1360967"/>
            <a:ext cx="2812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>
                <a:solidFill>
                  <a:schemeClr val="bg1"/>
                </a:solidFill>
              </a:rPr>
              <a:t>Áreas de trabajo </a:t>
            </a:r>
            <a:r>
              <a:rPr lang="es-CO" sz="2000" b="1" dirty="0" err="1">
                <a:solidFill>
                  <a:schemeClr val="bg1"/>
                </a:solidFill>
              </a:rPr>
              <a:t>tdh</a:t>
            </a:r>
            <a:endParaRPr lang="es-CO" sz="2000" b="1" dirty="0">
              <a:solidFill>
                <a:schemeClr val="bg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1349494-3174-4F73-BC72-86DBA4578D45}"/>
              </a:ext>
            </a:extLst>
          </p:cNvPr>
          <p:cNvSpPr txBox="1"/>
          <p:nvPr/>
        </p:nvSpPr>
        <p:spPr>
          <a:xfrm>
            <a:off x="616688" y="2871045"/>
            <a:ext cx="256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>
                <a:solidFill>
                  <a:schemeClr val="bg1"/>
                </a:solidFill>
              </a:rPr>
              <a:t>Visión 2027: </a:t>
            </a:r>
            <a:r>
              <a:rPr lang="es-CO" sz="2000" b="1" dirty="0" err="1">
                <a:solidFill>
                  <a:schemeClr val="bg1"/>
                </a:solidFill>
              </a:rPr>
              <a:t>focus</a:t>
            </a:r>
            <a:r>
              <a:rPr lang="es-CO" sz="2000" b="1" dirty="0">
                <a:solidFill>
                  <a:schemeClr val="bg1"/>
                </a:solidFill>
              </a:rPr>
              <a:t> en dos áreas 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5A1115A-56F9-4794-AD7E-E1564A6F7A85}"/>
              </a:ext>
            </a:extLst>
          </p:cNvPr>
          <p:cNvSpPr/>
          <p:nvPr/>
        </p:nvSpPr>
        <p:spPr>
          <a:xfrm>
            <a:off x="3334636" y="1106158"/>
            <a:ext cx="1467293" cy="9508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tx1"/>
                </a:solidFill>
              </a:rPr>
              <a:t>Educación</a:t>
            </a:r>
            <a:endParaRPr lang="es-CO" sz="1400" dirty="0">
              <a:solidFill>
                <a:schemeClr val="tx1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58AC330-CDBF-4E8E-A69B-63C7A298BF85}"/>
              </a:ext>
            </a:extLst>
          </p:cNvPr>
          <p:cNvSpPr/>
          <p:nvPr/>
        </p:nvSpPr>
        <p:spPr>
          <a:xfrm>
            <a:off x="4935453" y="1106157"/>
            <a:ext cx="1467293" cy="9508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tx1"/>
                </a:solidFill>
              </a:rPr>
              <a:t>Salud</a:t>
            </a:r>
            <a:r>
              <a:rPr lang="pt-BR" sz="1400" dirty="0">
                <a:solidFill>
                  <a:schemeClr val="tx1"/>
                </a:solidFill>
              </a:rPr>
              <a:t> y </a:t>
            </a:r>
            <a:r>
              <a:rPr lang="pt-BR" sz="1400" dirty="0" err="1">
                <a:solidFill>
                  <a:schemeClr val="tx1"/>
                </a:solidFill>
              </a:rPr>
              <a:t>Alimentación</a:t>
            </a:r>
            <a:endParaRPr lang="es-CO" sz="1400" dirty="0">
              <a:solidFill>
                <a:schemeClr val="tx1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9CA0B7D-9469-440D-ABE1-91FC5C7522AE}"/>
              </a:ext>
            </a:extLst>
          </p:cNvPr>
          <p:cNvSpPr/>
          <p:nvPr/>
        </p:nvSpPr>
        <p:spPr>
          <a:xfrm>
            <a:off x="6458420" y="996574"/>
            <a:ext cx="3439960" cy="3426836"/>
          </a:xfrm>
          <a:prstGeom prst="rect">
            <a:avLst/>
          </a:prstGeom>
          <a:solidFill>
            <a:schemeClr val="bg1">
              <a:alpha val="22000"/>
            </a:schemeClr>
          </a:solidFill>
          <a:ln w="317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B1DCCD4-AF5F-40BF-9391-4199DD8D7664}"/>
              </a:ext>
            </a:extLst>
          </p:cNvPr>
          <p:cNvSpPr txBox="1"/>
          <p:nvPr/>
        </p:nvSpPr>
        <p:spPr>
          <a:xfrm>
            <a:off x="609068" y="5149425"/>
            <a:ext cx="256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>
                <a:solidFill>
                  <a:schemeClr val="bg1"/>
                </a:solidFill>
              </a:rPr>
              <a:t>Objetivos Estratégicos</a:t>
            </a:r>
          </a:p>
          <a:p>
            <a:r>
              <a:rPr lang="pt-BR" sz="2000" b="1" dirty="0">
                <a:solidFill>
                  <a:schemeClr val="bg1"/>
                </a:solidFill>
              </a:rPr>
              <a:t>2</a:t>
            </a:r>
            <a:r>
              <a:rPr lang="es-CO" sz="2000" b="1" dirty="0">
                <a:solidFill>
                  <a:schemeClr val="bg1"/>
                </a:solidFill>
              </a:rPr>
              <a:t>018-2023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C2A37CF-58B7-4B3D-BA67-EEB124C88AC9}"/>
              </a:ext>
            </a:extLst>
          </p:cNvPr>
          <p:cNvSpPr/>
          <p:nvPr/>
        </p:nvSpPr>
        <p:spPr>
          <a:xfrm>
            <a:off x="3240834" y="2102733"/>
            <a:ext cx="4820895" cy="4298068"/>
          </a:xfrm>
          <a:prstGeom prst="rect">
            <a:avLst/>
          </a:prstGeom>
          <a:solidFill>
            <a:schemeClr val="bg1">
              <a:alpha val="22000"/>
            </a:schemeClr>
          </a:solidFill>
          <a:ln w="317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566BF59C-CC86-4525-A361-E83A28FAA4B6}"/>
              </a:ext>
            </a:extLst>
          </p:cNvPr>
          <p:cNvSpPr/>
          <p:nvPr/>
        </p:nvSpPr>
        <p:spPr>
          <a:xfrm>
            <a:off x="8268410" y="1106155"/>
            <a:ext cx="1467293" cy="9508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</a:rPr>
              <a:t>Ambiente </a:t>
            </a:r>
            <a:r>
              <a:rPr lang="pt-BR" sz="1400" dirty="0" err="1">
                <a:solidFill>
                  <a:schemeClr val="tx1"/>
                </a:solidFill>
              </a:rPr>
              <a:t>saludable</a:t>
            </a:r>
            <a:endParaRPr lang="es-CO" sz="1400" dirty="0">
              <a:solidFill>
                <a:schemeClr val="tx1"/>
              </a:solidFill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AF860C64-5FEA-40B9-9460-B6853786D2F4}"/>
              </a:ext>
            </a:extLst>
          </p:cNvPr>
          <p:cNvSpPr/>
          <p:nvPr/>
        </p:nvSpPr>
        <p:spPr>
          <a:xfrm>
            <a:off x="6536270" y="1106156"/>
            <a:ext cx="1467293" cy="9508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dirty="0">
                <a:solidFill>
                  <a:schemeClr val="tx1"/>
                </a:solidFill>
              </a:rPr>
              <a:t>Protección contra </a:t>
            </a:r>
            <a:r>
              <a:rPr lang="es-CO" sz="1400" dirty="0" err="1">
                <a:solidFill>
                  <a:schemeClr val="tx1"/>
                </a:solidFill>
              </a:rPr>
              <a:t>violência</a:t>
            </a:r>
            <a:r>
              <a:rPr lang="es-CO" sz="1400" dirty="0">
                <a:solidFill>
                  <a:schemeClr val="tx1"/>
                </a:solidFill>
              </a:rPr>
              <a:t> y explotación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63970A6F-8F12-4C6D-876A-9C6A650E238E}"/>
              </a:ext>
            </a:extLst>
          </p:cNvPr>
          <p:cNvSpPr/>
          <p:nvPr/>
        </p:nvSpPr>
        <p:spPr>
          <a:xfrm>
            <a:off x="6536269" y="2188165"/>
            <a:ext cx="1467293" cy="21470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dirty="0">
                <a:solidFill>
                  <a:schemeClr val="tx1"/>
                </a:solidFill>
              </a:rPr>
              <a:t>Protección de NNAJ contra violencia, explotación y desplazamiento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73776EAE-C883-46E0-82C7-946EC3A467FF}"/>
              </a:ext>
            </a:extLst>
          </p:cNvPr>
          <p:cNvSpPr/>
          <p:nvPr/>
        </p:nvSpPr>
        <p:spPr>
          <a:xfrm>
            <a:off x="3349876" y="4516108"/>
            <a:ext cx="1467293" cy="17818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err="1">
                <a:solidFill>
                  <a:schemeClr val="tx1"/>
                </a:solidFill>
              </a:rPr>
              <a:t>Promoviendo</a:t>
            </a:r>
            <a:r>
              <a:rPr lang="pt-BR" sz="1600" b="1" dirty="0">
                <a:solidFill>
                  <a:schemeClr val="tx1"/>
                </a:solidFill>
              </a:rPr>
              <a:t> una cultura de paz</a:t>
            </a:r>
            <a:endParaRPr lang="es-CO" sz="1600" b="1" dirty="0">
              <a:solidFill>
                <a:schemeClr val="tx1"/>
              </a:solidFill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C99E8601-B0DB-4758-B556-0781540D9AEB}"/>
              </a:ext>
            </a:extLst>
          </p:cNvPr>
          <p:cNvSpPr/>
          <p:nvPr/>
        </p:nvSpPr>
        <p:spPr>
          <a:xfrm>
            <a:off x="4950693" y="4516107"/>
            <a:ext cx="1467293" cy="17818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err="1">
                <a:solidFill>
                  <a:schemeClr val="tx1"/>
                </a:solidFill>
              </a:rPr>
              <a:t>Mejorando</a:t>
            </a:r>
            <a:r>
              <a:rPr lang="pt-BR" sz="1600" b="1" dirty="0">
                <a:solidFill>
                  <a:schemeClr val="tx1"/>
                </a:solidFill>
              </a:rPr>
              <a:t> </a:t>
            </a:r>
            <a:r>
              <a:rPr lang="pt-BR" sz="1600" b="1" dirty="0" err="1">
                <a:solidFill>
                  <a:schemeClr val="tx1"/>
                </a:solidFill>
              </a:rPr>
              <a:t>la</a:t>
            </a:r>
            <a:r>
              <a:rPr lang="pt-BR" sz="1600" b="1" dirty="0">
                <a:solidFill>
                  <a:schemeClr val="tx1"/>
                </a:solidFill>
              </a:rPr>
              <a:t> </a:t>
            </a:r>
            <a:r>
              <a:rPr lang="pt-BR" sz="1600" b="1" dirty="0" err="1">
                <a:solidFill>
                  <a:schemeClr val="tx1"/>
                </a:solidFill>
              </a:rPr>
              <a:t>atención</a:t>
            </a:r>
            <a:r>
              <a:rPr lang="pt-BR" sz="1600" b="1" dirty="0">
                <a:solidFill>
                  <a:schemeClr val="tx1"/>
                </a:solidFill>
              </a:rPr>
              <a:t> psicossocial y educativa para NNAJ </a:t>
            </a:r>
            <a:r>
              <a:rPr lang="pt-BR" sz="1600" b="1" dirty="0" err="1">
                <a:solidFill>
                  <a:schemeClr val="tx1"/>
                </a:solidFill>
              </a:rPr>
              <a:t>desplazados</a:t>
            </a:r>
            <a:r>
              <a:rPr lang="pt-BR" sz="1600" b="1" dirty="0">
                <a:solidFill>
                  <a:schemeClr val="tx1"/>
                </a:solidFill>
              </a:rPr>
              <a:t> </a:t>
            </a:r>
            <a:r>
              <a:rPr lang="pt-BR" sz="1600" b="1" dirty="0" err="1">
                <a:solidFill>
                  <a:schemeClr val="tx1"/>
                </a:solidFill>
              </a:rPr>
              <a:t>forzosamente</a:t>
            </a:r>
            <a:endParaRPr lang="es-CO" sz="1600" b="1" dirty="0">
              <a:solidFill>
                <a:schemeClr val="tx1"/>
              </a:solidFill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39FADC36-3BFB-4289-B0F9-E92B9B9A6754}"/>
              </a:ext>
            </a:extLst>
          </p:cNvPr>
          <p:cNvSpPr/>
          <p:nvPr/>
        </p:nvSpPr>
        <p:spPr>
          <a:xfrm>
            <a:off x="6551510" y="4516106"/>
            <a:ext cx="1467293" cy="17818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tx1"/>
                </a:solidFill>
              </a:rPr>
              <a:t>Luchando contra las violaciones de derechos basadas en género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87C09EB8-8266-4F40-A992-E4EB4964692E}"/>
              </a:ext>
            </a:extLst>
          </p:cNvPr>
          <p:cNvSpPr/>
          <p:nvPr/>
        </p:nvSpPr>
        <p:spPr>
          <a:xfrm>
            <a:off x="8181364" y="2102733"/>
            <a:ext cx="1625299" cy="4298068"/>
          </a:xfrm>
          <a:prstGeom prst="rect">
            <a:avLst/>
          </a:prstGeom>
          <a:solidFill>
            <a:schemeClr val="bg1">
              <a:alpha val="22000"/>
            </a:schemeClr>
          </a:solidFill>
          <a:ln w="31750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C5F48572-E79A-4632-AA3A-F4870632132B}"/>
              </a:ext>
            </a:extLst>
          </p:cNvPr>
          <p:cNvSpPr/>
          <p:nvPr/>
        </p:nvSpPr>
        <p:spPr>
          <a:xfrm>
            <a:off x="8268409" y="2188165"/>
            <a:ext cx="1467293" cy="21470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dirty="0">
                <a:solidFill>
                  <a:schemeClr val="tx1"/>
                </a:solidFill>
              </a:rPr>
              <a:t>Luchando por un ambiente saludable y ecológicamente sostenible para NNAJ</a:t>
            </a:r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770F413E-AC4D-4161-9115-D3AB785D08E2}"/>
              </a:ext>
            </a:extLst>
          </p:cNvPr>
          <p:cNvSpPr/>
          <p:nvPr/>
        </p:nvSpPr>
        <p:spPr>
          <a:xfrm>
            <a:off x="8272219" y="4516106"/>
            <a:ext cx="1467293" cy="17774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>
                <a:solidFill>
                  <a:schemeClr val="tx1"/>
                </a:solidFill>
              </a:rPr>
              <a:t>Promoviendo el derecho de NNAJ a un ambiente sano y sostenible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A4928850-D6D4-4D79-934F-E38042202343}"/>
              </a:ext>
            </a:extLst>
          </p:cNvPr>
          <p:cNvSpPr txBox="1"/>
          <p:nvPr/>
        </p:nvSpPr>
        <p:spPr>
          <a:xfrm>
            <a:off x="3649044" y="2747934"/>
            <a:ext cx="2443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chemeClr val="bg1"/>
                </a:solidFill>
              </a:rPr>
              <a:t>Espacios seguros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2F6FA007-F9EF-4D2C-92FC-2BAD401B8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2755" y="-184638"/>
            <a:ext cx="709246" cy="771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96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animBg="1"/>
      <p:bldP spid="13" grpId="0" animBg="1"/>
      <p:bldP spid="18" grpId="0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D8DBD80-6842-49F2-AB7B-28944B5EB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FBEADDE-BF9F-483B-A526-3BDB5FF68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1" y="155261"/>
            <a:ext cx="3187944" cy="950897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8AAE3C5-EB98-454A-87F4-FD36D6076492}"/>
              </a:ext>
            </a:extLst>
          </p:cNvPr>
          <p:cNvSpPr/>
          <p:nvPr/>
        </p:nvSpPr>
        <p:spPr>
          <a:xfrm>
            <a:off x="144718" y="1115383"/>
            <a:ext cx="11002162" cy="4899523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D195AA4-A791-4780-8BDB-020B54FCEDA0}"/>
              </a:ext>
            </a:extLst>
          </p:cNvPr>
          <p:cNvSpPr/>
          <p:nvPr/>
        </p:nvSpPr>
        <p:spPr>
          <a:xfrm>
            <a:off x="514356" y="1587253"/>
            <a:ext cx="10847140" cy="5014884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s-CO"/>
          </a:p>
        </p:txBody>
      </p:sp>
      <p:sp>
        <p:nvSpPr>
          <p:cNvPr id="6" name="Cuadro de texto 3">
            <a:extLst>
              <a:ext uri="{FF2B5EF4-FFF2-40B4-BE49-F238E27FC236}">
                <a16:creationId xmlns:a16="http://schemas.microsoft.com/office/drawing/2014/main" id="{4089D757-1035-488A-B7A7-B7CEB9725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041" y="1165580"/>
            <a:ext cx="58293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riOT-Regular" panose="020B050404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Convenci</a:t>
            </a:r>
            <a:r>
              <a:rPr kumimoji="0" lang="es-CO" altLang="es-CO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es-CO" altLang="es-CO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riOT-Regular" panose="020B050404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de los Derechos del Ni</a:t>
            </a:r>
            <a:r>
              <a:rPr kumimoji="0" lang="es-CO" altLang="es-CO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ñ</a:t>
            </a:r>
            <a:r>
              <a:rPr kumimoji="0" lang="es-CO" altLang="es-CO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riOT-Regular" panose="020B050404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- CDN</a:t>
            </a:r>
            <a:endParaRPr kumimoji="0" lang="es-CO" altLang="es-C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uadro de texto 4">
            <a:extLst>
              <a:ext uri="{FF2B5EF4-FFF2-40B4-BE49-F238E27FC236}">
                <a16:creationId xmlns:a16="http://schemas.microsoft.com/office/drawing/2014/main" id="{CA1796F7-D689-46C1-8F34-77A93713D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5252" y="6115300"/>
            <a:ext cx="45148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riOT-Regular" panose="020B050404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Objetivos de Desarrollo Sostenible - ODS</a:t>
            </a:r>
            <a:endParaRPr kumimoji="0" lang="es-CO" altLang="es-C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39DBBC7-CDCC-4738-A745-CC7D953EFC76}"/>
              </a:ext>
            </a:extLst>
          </p:cNvPr>
          <p:cNvSpPr/>
          <p:nvPr/>
        </p:nvSpPr>
        <p:spPr>
          <a:xfrm>
            <a:off x="1888485" y="1738038"/>
            <a:ext cx="8354561" cy="4133850"/>
          </a:xfrm>
          <a:prstGeom prst="rect">
            <a:avLst/>
          </a:prstGeom>
          <a:solidFill>
            <a:schemeClr val="bg1">
              <a:alpha val="86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s-CO"/>
          </a:p>
        </p:txBody>
      </p:sp>
      <p:sp>
        <p:nvSpPr>
          <p:cNvPr id="9" name="Cuadro de texto 6">
            <a:extLst>
              <a:ext uri="{FF2B5EF4-FFF2-40B4-BE49-F238E27FC236}">
                <a16:creationId xmlns:a16="http://schemas.microsoft.com/office/drawing/2014/main" id="{43DDD968-D45A-4EC5-B3AA-0BEC2BA78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5630" y="1820386"/>
            <a:ext cx="54292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s-CO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riOT-Regular" panose="020B050404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Programa Internacional de terre </a:t>
            </a:r>
            <a:r>
              <a:rPr kumimoji="0" lang="pt-BR" altLang="es-CO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ariOT-Regular" panose="020B050404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</a:t>
            </a:r>
            <a:r>
              <a:rPr kumimoji="0" lang="pt-BR" altLang="es-CO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riOT-Regular" panose="020B050404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hommes</a:t>
            </a:r>
            <a:endParaRPr kumimoji="0" lang="pt-BR" altLang="es-C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A607818-5429-41F1-8AD0-5AF5B39088BC}"/>
              </a:ext>
            </a:extLst>
          </p:cNvPr>
          <p:cNvSpPr/>
          <p:nvPr/>
        </p:nvSpPr>
        <p:spPr>
          <a:xfrm>
            <a:off x="7558832" y="2503020"/>
            <a:ext cx="2331788" cy="2390775"/>
          </a:xfrm>
          <a:prstGeom prst="rect">
            <a:avLst/>
          </a:prstGeom>
          <a:solidFill>
            <a:srgbClr val="FF3300">
              <a:alpha val="49804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s-CO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B35A635-DC77-4A3B-84F6-DB02AAF5E836}"/>
              </a:ext>
            </a:extLst>
          </p:cNvPr>
          <p:cNvSpPr/>
          <p:nvPr/>
        </p:nvSpPr>
        <p:spPr>
          <a:xfrm>
            <a:off x="2045647" y="2274209"/>
            <a:ext cx="5186799" cy="3438525"/>
          </a:xfrm>
          <a:prstGeom prst="rect">
            <a:avLst/>
          </a:prstGeom>
          <a:solidFill>
            <a:srgbClr val="9966FF">
              <a:alpha val="49804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s-CO"/>
          </a:p>
        </p:txBody>
      </p:sp>
      <p:sp>
        <p:nvSpPr>
          <p:cNvPr id="12" name="Flecha: pentágono 11">
            <a:extLst>
              <a:ext uri="{FF2B5EF4-FFF2-40B4-BE49-F238E27FC236}">
                <a16:creationId xmlns:a16="http://schemas.microsoft.com/office/drawing/2014/main" id="{4F0DB340-F690-4973-8615-4AE7A34D79B0}"/>
              </a:ext>
            </a:extLst>
          </p:cNvPr>
          <p:cNvSpPr/>
          <p:nvPr/>
        </p:nvSpPr>
        <p:spPr>
          <a:xfrm>
            <a:off x="4886106" y="2503020"/>
            <a:ext cx="2229507" cy="2419350"/>
          </a:xfrm>
          <a:prstGeom prst="homePlate">
            <a:avLst>
              <a:gd name="adj" fmla="val 18110"/>
            </a:avLst>
          </a:prstGeom>
          <a:solidFill>
            <a:srgbClr val="FFCC99">
              <a:alpha val="82000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CO"/>
          </a:p>
        </p:txBody>
      </p:sp>
      <p:sp>
        <p:nvSpPr>
          <p:cNvPr id="13" name="Flecha: pentágono 12">
            <a:extLst>
              <a:ext uri="{FF2B5EF4-FFF2-40B4-BE49-F238E27FC236}">
                <a16:creationId xmlns:a16="http://schemas.microsoft.com/office/drawing/2014/main" id="{83AB7146-562A-4728-A40F-5DDEE9591BC2}"/>
              </a:ext>
            </a:extLst>
          </p:cNvPr>
          <p:cNvSpPr/>
          <p:nvPr/>
        </p:nvSpPr>
        <p:spPr>
          <a:xfrm>
            <a:off x="2322831" y="2503020"/>
            <a:ext cx="2184896" cy="2419350"/>
          </a:xfrm>
          <a:prstGeom prst="homePlate">
            <a:avLst>
              <a:gd name="adj" fmla="val 18110"/>
            </a:avLst>
          </a:prstGeom>
          <a:solidFill>
            <a:srgbClr val="FFFF99">
              <a:alpha val="90000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CO"/>
          </a:p>
        </p:txBody>
      </p:sp>
      <p:sp>
        <p:nvSpPr>
          <p:cNvPr id="14" name="Cuadro de texto 12">
            <a:extLst>
              <a:ext uri="{FF2B5EF4-FFF2-40B4-BE49-F238E27FC236}">
                <a16:creationId xmlns:a16="http://schemas.microsoft.com/office/drawing/2014/main" id="{3C9E1DF5-2BCB-4D99-969F-4BE962F86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3759" y="5030621"/>
            <a:ext cx="43910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s-CO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riOT-Regular" panose="020B050404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Oficina Regional para </a:t>
            </a:r>
            <a:r>
              <a:rPr kumimoji="0" lang="pt-BR" altLang="es-CO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ariOT-Regular" panose="020B050404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Latinoam</a:t>
            </a:r>
            <a:r>
              <a:rPr kumimoji="0" lang="pt-BR" altLang="es-CO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kumimoji="0" lang="pt-BR" altLang="es-CO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SariOT-Regular" panose="020B050404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rica</a:t>
            </a:r>
            <a:r>
              <a:rPr kumimoji="0" lang="pt-BR" altLang="es-CO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riOT-Regular" panose="020B050404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ORLA</a:t>
            </a:r>
            <a:endParaRPr kumimoji="0" lang="pt-BR" altLang="es-C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Cuadro de texto 13">
            <a:extLst>
              <a:ext uri="{FF2B5EF4-FFF2-40B4-BE49-F238E27FC236}">
                <a16:creationId xmlns:a16="http://schemas.microsoft.com/office/drawing/2014/main" id="{029DB5F8-8B2F-43A8-B9C7-8F4DB92F4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3004" y="3124829"/>
            <a:ext cx="15716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s-CO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riOT-Regular" panose="020B050404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Enfoques Tem</a:t>
            </a:r>
            <a:r>
              <a:rPr kumimoji="0" lang="pt-BR" altLang="es-CO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pt-BR" altLang="es-CO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riOT-Regular" panose="020B050404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ticos ORLA</a:t>
            </a:r>
            <a:endParaRPr kumimoji="0" lang="pt-BR" altLang="es-C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Cuadro de texto 14">
            <a:extLst>
              <a:ext uri="{FF2B5EF4-FFF2-40B4-BE49-F238E27FC236}">
                <a16:creationId xmlns:a16="http://schemas.microsoft.com/office/drawing/2014/main" id="{C029DC9B-ACFD-433C-A1E4-3E124B566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0654" y="3008108"/>
            <a:ext cx="18288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altLang="es-CO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riOT-Regular" panose="020B050404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Estrategias </a:t>
            </a:r>
            <a:br>
              <a:rPr kumimoji="0" lang="es-CO" altLang="es-CO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riOT-Regular" panose="020B050404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s-CO" altLang="es-CO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riOT-Regular" panose="020B050404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Programas y Estrategia Regional</a:t>
            </a:r>
            <a:endParaRPr kumimoji="0" lang="es-CO" altLang="es-C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Cuadro de texto 15">
            <a:extLst>
              <a:ext uri="{FF2B5EF4-FFF2-40B4-BE49-F238E27FC236}">
                <a16:creationId xmlns:a16="http://schemas.microsoft.com/office/drawing/2014/main" id="{32D94F48-7A80-44D3-955D-F90EA94A6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9678" y="3337859"/>
            <a:ext cx="17907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s-CO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riOT-Regular" panose="020B050404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Objetivos Estrat</a:t>
            </a:r>
            <a:r>
              <a:rPr kumimoji="0" lang="pt-BR" altLang="es-CO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kumimoji="0" lang="pt-BR" altLang="es-CO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riOT-Regular" panose="020B0504040101020102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gicos</a:t>
            </a:r>
            <a:endParaRPr kumimoji="0" lang="pt-BR" altLang="es-CO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2C5D10A1-1C70-45F3-906A-DD4282926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id="{45D80E66-300D-489B-91D8-F5CBFDAEE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D6DE6B19-65AF-4FA4-85A3-952E38E07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2755" y="-184638"/>
            <a:ext cx="709246" cy="771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23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 animBg="1"/>
      <p:bldP spid="9" grpId="0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D8DBD80-6842-49F2-AB7B-28944B5EB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FBEADDE-BF9F-483B-A526-3BDB5FF68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1" y="155261"/>
            <a:ext cx="3187944" cy="95089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3A8BB90-DC87-4AA7-8FBF-51AFF47E21A8}"/>
              </a:ext>
            </a:extLst>
          </p:cNvPr>
          <p:cNvSpPr txBox="1"/>
          <p:nvPr/>
        </p:nvSpPr>
        <p:spPr>
          <a:xfrm>
            <a:off x="188622" y="1640243"/>
            <a:ext cx="2852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</a:t>
            </a: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miradas</a:t>
            </a:r>
            <a:endParaRPr lang="es-CO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F5A1F05-3345-4057-A9E1-1648A0DCA56B}"/>
              </a:ext>
            </a:extLst>
          </p:cNvPr>
          <p:cNvSpPr txBox="1"/>
          <p:nvPr/>
        </p:nvSpPr>
        <p:spPr>
          <a:xfrm>
            <a:off x="5566010" y="1619429"/>
            <a:ext cx="2852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horizonte</a:t>
            </a:r>
            <a:endParaRPr lang="es-CO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5946F64-0839-4616-8CE4-0DAAE411DE3A}"/>
              </a:ext>
            </a:extLst>
          </p:cNvPr>
          <p:cNvSpPr txBox="1"/>
          <p:nvPr/>
        </p:nvSpPr>
        <p:spPr>
          <a:xfrm>
            <a:off x="2849460" y="1644633"/>
            <a:ext cx="2852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pt-B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camino</a:t>
            </a:r>
            <a:endParaRPr lang="es-CO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6B531379-4EFE-4BB5-80D2-E316AB2BDC6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40" y="2009575"/>
            <a:ext cx="2374635" cy="3358859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4023DFF1-F5E4-46D5-818A-244834F077F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491" y="2009575"/>
            <a:ext cx="2374635" cy="3358935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5E7F052E-5D06-4447-B01C-01CBA27B5A6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58" y="2023208"/>
            <a:ext cx="2374318" cy="3359749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3E1B544C-2C79-44AB-8842-9052172D1DE6}"/>
              </a:ext>
            </a:extLst>
          </p:cNvPr>
          <p:cNvSpPr txBox="1"/>
          <p:nvPr/>
        </p:nvSpPr>
        <p:spPr>
          <a:xfrm>
            <a:off x="190020" y="5550915"/>
            <a:ext cx="2852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Enfoques temáticos</a:t>
            </a:r>
            <a:endParaRPr lang="es-CO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2874CAE5-FF9D-4987-B47F-8DB19AF59138}"/>
              </a:ext>
            </a:extLst>
          </p:cNvPr>
          <p:cNvSpPr txBox="1"/>
          <p:nvPr/>
        </p:nvSpPr>
        <p:spPr>
          <a:xfrm>
            <a:off x="5567408" y="5530101"/>
            <a:ext cx="2852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Objetivos Estratégicos </a:t>
            </a:r>
            <a:r>
              <a:rPr lang="pt-B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Programa Internacional</a:t>
            </a:r>
            <a:endParaRPr lang="es-CO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338EAB9A-E490-4D35-B192-FABFBC30AE65}"/>
              </a:ext>
            </a:extLst>
          </p:cNvPr>
          <p:cNvSpPr txBox="1"/>
          <p:nvPr/>
        </p:nvSpPr>
        <p:spPr>
          <a:xfrm>
            <a:off x="2850858" y="5555305"/>
            <a:ext cx="2852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Estratégias de </a:t>
            </a:r>
            <a:r>
              <a:rPr lang="pt-B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cuatro</a:t>
            </a: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Programas </a:t>
            </a:r>
            <a:b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de </a:t>
            </a:r>
            <a:r>
              <a:rPr lang="pt-B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Región</a:t>
            </a:r>
            <a:endParaRPr lang="es-CO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55939F1-690B-405A-8F03-42DDEE5023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82755" y="-184638"/>
            <a:ext cx="709246" cy="771544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48B6C01-A15E-417E-9AE5-D495DD212B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348" y="2018310"/>
            <a:ext cx="2374319" cy="335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62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24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D8DBD80-6842-49F2-AB7B-28944B5EB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FBEADDE-BF9F-483B-A526-3BDB5FF68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1" y="155261"/>
            <a:ext cx="3187944" cy="950897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5F5A1F05-3345-4057-A9E1-1648A0DCA56B}"/>
              </a:ext>
            </a:extLst>
          </p:cNvPr>
          <p:cNvSpPr txBox="1"/>
          <p:nvPr/>
        </p:nvSpPr>
        <p:spPr>
          <a:xfrm>
            <a:off x="5566010" y="1619429"/>
            <a:ext cx="2852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horizonte</a:t>
            </a:r>
            <a:endParaRPr lang="es-CO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5E7F052E-5D06-4447-B01C-01CBA27B5A6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58" y="2023208"/>
            <a:ext cx="2374318" cy="3359749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2874CAE5-FF9D-4987-B47F-8DB19AF59138}"/>
              </a:ext>
            </a:extLst>
          </p:cNvPr>
          <p:cNvSpPr txBox="1"/>
          <p:nvPr/>
        </p:nvSpPr>
        <p:spPr>
          <a:xfrm>
            <a:off x="5567408" y="5530101"/>
            <a:ext cx="2852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Objetivos Estratégicos </a:t>
            </a:r>
            <a:r>
              <a:rPr lang="pt-BR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Programa Internacional</a:t>
            </a:r>
            <a:endParaRPr lang="es-CO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5A53A4F0-DBBB-4FCC-AA81-710CF83157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2755" y="-184638"/>
            <a:ext cx="709246" cy="771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78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</TotalTime>
  <Words>1576</Words>
  <Application>Microsoft Office PowerPoint</Application>
  <PresentationFormat>Panorámica</PresentationFormat>
  <Paragraphs>251</Paragraphs>
  <Slides>45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SariOT-Regular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User</cp:lastModifiedBy>
  <cp:revision>62</cp:revision>
  <dcterms:created xsi:type="dcterms:W3CDTF">2018-08-09T21:08:14Z</dcterms:created>
  <dcterms:modified xsi:type="dcterms:W3CDTF">2019-04-22T21:51:26Z</dcterms:modified>
</cp:coreProperties>
</file>